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4"/>
  </p:sldMasterIdLst>
  <p:notesMasterIdLst>
    <p:notesMasterId r:id="rId7"/>
  </p:notesMasterIdLst>
  <p:sldIdLst>
    <p:sldId id="260" r:id="rId5"/>
    <p:sldId id="261" r:id="rId6"/>
  </p:sldIdLst>
  <p:sldSz cx="15119350" cy="10691813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FDAF74-84C7-9ED1-BD11-678595C7A13E}" name="Rob Law" initials="RL" userId="S::rob.law@hpw.qld.gov.au::bb95c682-7972-4496-84ea-fc4f59074e9e" providerId="AD"/>
  <p188:author id="{9A0FC6A5-7DA4-FF6C-B65F-9B0A710DE117}" name="Tamara White" initials="TW" userId="S::Tamara.White@hpw.qld.gov.au::3e58fe52-a8e0-4f83-bdeb-05c9576a1ab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 Donohoe" initials="ED" lastIdx="1" clrIdx="0">
    <p:extLst>
      <p:ext uri="{19B8F6BF-5375-455C-9EA6-DF929625EA0E}">
        <p15:presenceInfo xmlns:p15="http://schemas.microsoft.com/office/powerpoint/2012/main" userId="S::Emily.DONOHOE@hpw.qld.gov.au::e2d8e485-8bea-4520-b4b3-fd6e68153e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006600"/>
    <a:srgbClr val="FDF7F1"/>
    <a:srgbClr val="FFE7E7"/>
    <a:srgbClr val="EBFFEB"/>
    <a:srgbClr val="053D76"/>
    <a:srgbClr val="075CB0"/>
    <a:srgbClr val="F3F7FF"/>
    <a:srgbClr val="E5F5FF"/>
    <a:srgbClr val="096B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39" autoAdjust="0"/>
  </p:normalViewPr>
  <p:slideViewPr>
    <p:cSldViewPr snapToGrid="0">
      <p:cViewPr>
        <p:scale>
          <a:sx n="66" d="100"/>
          <a:sy n="66" d="100"/>
        </p:scale>
        <p:origin x="166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a White" userId="S::tamara.white@hpw.qld.gov.au::3e58fe52-a8e0-4f83-bdeb-05c9576a1ab2" providerId="AD" clId="Web-{0D93CDD7-B782-7143-56DA-8963EA9683B7}"/>
    <pc:docChg chg="modSld">
      <pc:chgData name="Tamara White" userId="S::tamara.white@hpw.qld.gov.au::3e58fe52-a8e0-4f83-bdeb-05c9576a1ab2" providerId="AD" clId="Web-{0D93CDD7-B782-7143-56DA-8963EA9683B7}" dt="2026-07-15T02:19:12.559" v="1" actId="1076"/>
      <pc:docMkLst>
        <pc:docMk/>
      </pc:docMkLst>
      <pc:sldChg chg="modSp">
        <pc:chgData name="Tamara White" userId="S::tamara.white@hpw.qld.gov.au::3e58fe52-a8e0-4f83-bdeb-05c9576a1ab2" providerId="AD" clId="Web-{0D93CDD7-B782-7143-56DA-8963EA9683B7}" dt="2026-07-15T02:19:12.559" v="1" actId="1076"/>
        <pc:sldMkLst>
          <pc:docMk/>
          <pc:sldMk cId="3447095805" sldId="260"/>
        </pc:sldMkLst>
        <pc:spChg chg="mod">
          <ac:chgData name="Tamara White" userId="S::tamara.white@hpw.qld.gov.au::3e58fe52-a8e0-4f83-bdeb-05c9576a1ab2" providerId="AD" clId="Web-{0D93CDD7-B782-7143-56DA-8963EA9683B7}" dt="2026-07-15T02:19:12.559" v="1" actId="1076"/>
          <ac:spMkLst>
            <pc:docMk/>
            <pc:sldMk cId="3447095805" sldId="260"/>
            <ac:spMk id="293" creationId="{C690F261-CA77-6412-DE0A-A4ACC79B93A2}"/>
          </ac:spMkLst>
        </pc:spChg>
      </pc:sldChg>
    </pc:docChg>
  </pc:docChgLst>
  <pc:docChgLst>
    <pc:chgData name="Tamara White" userId="S::tamara.white@hpw.qld.gov.au::3e58fe52-a8e0-4f83-bdeb-05c9576a1ab2" providerId="AD" clId="Web-{D4AF8375-03DA-2241-0223-83CB98C20CA3}"/>
    <pc:docChg chg="modSld">
      <pc:chgData name="Tamara White" userId="S::tamara.white@hpw.qld.gov.au::3e58fe52-a8e0-4f83-bdeb-05c9576a1ab2" providerId="AD" clId="Web-{D4AF8375-03DA-2241-0223-83CB98C20CA3}" dt="2026-07-23T00:29:10.265" v="0"/>
      <pc:docMkLst>
        <pc:docMk/>
      </pc:docMkLst>
      <pc:sldChg chg="modNotes">
        <pc:chgData name="Tamara White" userId="S::tamara.white@hpw.qld.gov.au::3e58fe52-a8e0-4f83-bdeb-05c9576a1ab2" providerId="AD" clId="Web-{D4AF8375-03DA-2241-0223-83CB98C20CA3}" dt="2026-07-23T00:29:10.265" v="0"/>
        <pc:sldMkLst>
          <pc:docMk/>
          <pc:sldMk cId="3447095805" sldId="260"/>
        </pc:sldMkLst>
      </pc:sldChg>
    </pc:docChg>
  </pc:docChgLst>
  <pc:docChgLst>
    <pc:chgData name="Tamara White" userId="3e58fe52-a8e0-4f83-bdeb-05c9576a1ab2" providerId="ADAL" clId="{34760DDA-7EC1-4C1C-A78F-C9533B98B983}"/>
    <pc:docChg chg="undo redo custSel addSld delSld modSld sldOrd">
      <pc:chgData name="Tamara White" userId="3e58fe52-a8e0-4f83-bdeb-05c9576a1ab2" providerId="ADAL" clId="{34760DDA-7EC1-4C1C-A78F-C9533B98B983}" dt="2026-07-01T03:18:15.979" v="3737" actId="1076"/>
      <pc:docMkLst>
        <pc:docMk/>
      </pc:docMkLst>
      <pc:sldChg chg="addSp delSp modSp new mod">
        <pc:chgData name="Tamara White" userId="3e58fe52-a8e0-4f83-bdeb-05c9576a1ab2" providerId="ADAL" clId="{34760DDA-7EC1-4C1C-A78F-C9533B98B983}" dt="2026-07-01T03:18:15.979" v="3737" actId="1076"/>
        <pc:sldMkLst>
          <pc:docMk/>
          <pc:sldMk cId="3447095805" sldId="260"/>
        </pc:sldMkLst>
        <pc:spChg chg="add mod">
          <ac:chgData name="Tamara White" userId="3e58fe52-a8e0-4f83-bdeb-05c9576a1ab2" providerId="ADAL" clId="{34760DDA-7EC1-4C1C-A78F-C9533B98B983}" dt="2026-07-01T01:21:56.355" v="3555"/>
          <ac:spMkLst>
            <pc:docMk/>
            <pc:sldMk cId="3447095805" sldId="260"/>
            <ac:spMk id="4" creationId="{2C0206F3-2130-64F4-64C1-59A659CAFCA3}"/>
          </ac:spMkLst>
        </pc:spChg>
        <pc:spChg chg="add mod">
          <ac:chgData name="Tamara White" userId="3e58fe52-a8e0-4f83-bdeb-05c9576a1ab2" providerId="ADAL" clId="{34760DDA-7EC1-4C1C-A78F-C9533B98B983}" dt="2026-07-01T01:21:56.355" v="3555"/>
          <ac:spMkLst>
            <pc:docMk/>
            <pc:sldMk cId="3447095805" sldId="260"/>
            <ac:spMk id="5" creationId="{ECE6ED6E-0C54-B69C-DCB3-5CA067EAD25C}"/>
          </ac:spMkLst>
        </pc:spChg>
        <pc:spChg chg="add mod">
          <ac:chgData name="Tamara White" userId="3e58fe52-a8e0-4f83-bdeb-05c9576a1ab2" providerId="ADAL" clId="{34760DDA-7EC1-4C1C-A78F-C9533B98B983}" dt="2026-07-01T03:17:53.795" v="3731" actId="14100"/>
          <ac:spMkLst>
            <pc:docMk/>
            <pc:sldMk cId="3447095805" sldId="260"/>
            <ac:spMk id="6" creationId="{7E6C0DF3-6171-EE68-A51E-57F0126693E6}"/>
          </ac:spMkLst>
        </pc:spChg>
        <pc:spChg chg="add mod">
          <ac:chgData name="Tamara White" userId="3e58fe52-a8e0-4f83-bdeb-05c9576a1ab2" providerId="ADAL" clId="{34760DDA-7EC1-4C1C-A78F-C9533B98B983}" dt="2026-07-01T01:39:21.781" v="3614" actId="1076"/>
          <ac:spMkLst>
            <pc:docMk/>
            <pc:sldMk cId="3447095805" sldId="260"/>
            <ac:spMk id="8" creationId="{27E6D8E0-391B-7310-6D54-1E77B7D05976}"/>
          </ac:spMkLst>
        </pc:spChg>
        <pc:spChg chg="add mod">
          <ac:chgData name="Tamara White" userId="3e58fe52-a8e0-4f83-bdeb-05c9576a1ab2" providerId="ADAL" clId="{34760DDA-7EC1-4C1C-A78F-C9533B98B983}" dt="2026-07-01T03:18:15.979" v="3737" actId="1076"/>
          <ac:spMkLst>
            <pc:docMk/>
            <pc:sldMk cId="3447095805" sldId="260"/>
            <ac:spMk id="9" creationId="{F895E59A-E4A1-7D38-7301-23D8F68C6A71}"/>
          </ac:spMkLst>
        </pc:spChg>
        <pc:spChg chg="add mod">
          <ac:chgData name="Tamara White" userId="3e58fe52-a8e0-4f83-bdeb-05c9576a1ab2" providerId="ADAL" clId="{34760DDA-7EC1-4C1C-A78F-C9533B98B983}" dt="2026-07-01T01:39:19.010" v="3613" actId="1076"/>
          <ac:spMkLst>
            <pc:docMk/>
            <pc:sldMk cId="3447095805" sldId="260"/>
            <ac:spMk id="10" creationId="{3751ECA8-0314-54E8-822A-91C451EA17EF}"/>
          </ac:spMkLst>
        </pc:spChg>
        <pc:spChg chg="add mod">
          <ac:chgData name="Tamara White" userId="3e58fe52-a8e0-4f83-bdeb-05c9576a1ab2" providerId="ADAL" clId="{34760DDA-7EC1-4C1C-A78F-C9533B98B983}" dt="2026-07-01T01:41:53.610" v="3633" actId="14100"/>
          <ac:spMkLst>
            <pc:docMk/>
            <pc:sldMk cId="3447095805" sldId="260"/>
            <ac:spMk id="178" creationId="{D163578E-C29D-0B50-93EE-61779993FBCB}"/>
          </ac:spMkLst>
        </pc:spChg>
        <pc:spChg chg="add mod">
          <ac:chgData name="Tamara White" userId="3e58fe52-a8e0-4f83-bdeb-05c9576a1ab2" providerId="ADAL" clId="{34760DDA-7EC1-4C1C-A78F-C9533B98B983}" dt="2026-07-01T01:41:44.975" v="3631" actId="1076"/>
          <ac:spMkLst>
            <pc:docMk/>
            <pc:sldMk cId="3447095805" sldId="260"/>
            <ac:spMk id="293" creationId="{C690F261-CA77-6412-DE0A-A4ACC79B93A2}"/>
          </ac:spMkLst>
        </pc:spChg>
        <pc:spChg chg="mod">
          <ac:chgData name="Tamara White" userId="3e58fe52-a8e0-4f83-bdeb-05c9576a1ab2" providerId="ADAL" clId="{34760DDA-7EC1-4C1C-A78F-C9533B98B983}" dt="2026-07-01T03:10:11.778" v="3727"/>
          <ac:spMkLst>
            <pc:docMk/>
            <pc:sldMk cId="3447095805" sldId="260"/>
            <ac:spMk id="304" creationId="{AF38796D-B6AF-2746-70E1-1611DB9938B5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09" creationId="{F9128D9B-240A-09EB-D436-98765E4C7624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11" creationId="{8A0BC605-BB03-5B03-6DB3-E5A3A38487BD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21" creationId="{4DCA48D4-444E-3E89-513C-291CAB4EEBDF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28" creationId="{109E3F54-42C4-AB75-B641-D57CE8549CB1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35" creationId="{2B645431-C0E3-D6A1-B796-B7345E631397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37" creationId="{198E6689-092B-A630-64BB-DEB05A66FFD3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43" creationId="{C75F0F13-11C4-C697-6475-4ECF315E1F02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47" creationId="{4E4FA185-C998-69FE-3C32-013A027F7903}"/>
          </ac:spMkLst>
        </pc:spChg>
        <pc:spChg chg="mod">
          <ac:chgData name="Tamara White" userId="3e58fe52-a8e0-4f83-bdeb-05c9576a1ab2" providerId="ADAL" clId="{34760DDA-7EC1-4C1C-A78F-C9533B98B983}" dt="2026-07-01T01:53:59.811" v="3658" actId="14100"/>
          <ac:spMkLst>
            <pc:docMk/>
            <pc:sldMk cId="3447095805" sldId="260"/>
            <ac:spMk id="376" creationId="{86DB0EF9-EE6D-997E-0B38-588720FA9D0A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77" creationId="{24D7FA09-B264-F2BF-71B3-350493D3EB9B}"/>
          </ac:spMkLst>
        </pc:spChg>
        <pc:spChg chg="mod">
          <ac:chgData name="Tamara White" userId="3e58fe52-a8e0-4f83-bdeb-05c9576a1ab2" providerId="ADAL" clId="{34760DDA-7EC1-4C1C-A78F-C9533B98B983}" dt="2026-07-01T01:54:30.642" v="3664" actId="207"/>
          <ac:spMkLst>
            <pc:docMk/>
            <pc:sldMk cId="3447095805" sldId="260"/>
            <ac:spMk id="380" creationId="{C0E13F5D-90BF-C28E-11E3-BFA1166A17A0}"/>
          </ac:spMkLst>
        </pc:spChg>
        <pc:spChg chg="mod">
          <ac:chgData name="Tamara White" userId="3e58fe52-a8e0-4f83-bdeb-05c9576a1ab2" providerId="ADAL" clId="{34760DDA-7EC1-4C1C-A78F-C9533B98B983}" dt="2026-07-01T01:54:30.642" v="3664" actId="207"/>
          <ac:spMkLst>
            <pc:docMk/>
            <pc:sldMk cId="3447095805" sldId="260"/>
            <ac:spMk id="385" creationId="{E3F72F6B-D472-E516-EE2A-284CA7416AC3}"/>
          </ac:spMkLst>
        </pc:spChg>
        <pc:spChg chg="mod">
          <ac:chgData name="Tamara White" userId="3e58fe52-a8e0-4f83-bdeb-05c9576a1ab2" providerId="ADAL" clId="{34760DDA-7EC1-4C1C-A78F-C9533B98B983}" dt="2026-07-01T01:54:30.642" v="3664" actId="207"/>
          <ac:spMkLst>
            <pc:docMk/>
            <pc:sldMk cId="3447095805" sldId="260"/>
            <ac:spMk id="390" creationId="{1B1B104D-8A55-79DF-233F-6EEA23F5E5E5}"/>
          </ac:spMkLst>
        </pc:spChg>
        <pc:spChg chg="add mod">
          <ac:chgData name="Tamara White" userId="3e58fe52-a8e0-4f83-bdeb-05c9576a1ab2" providerId="ADAL" clId="{34760DDA-7EC1-4C1C-A78F-C9533B98B983}" dt="2026-07-01T01:53:40.009" v="3656" actId="1076"/>
          <ac:spMkLst>
            <pc:docMk/>
            <pc:sldMk cId="3447095805" sldId="260"/>
            <ac:spMk id="391" creationId="{CDE65A74-D921-7E33-FFAE-EFACE150FEED}"/>
          </ac:spMkLst>
        </pc:spChg>
        <pc:spChg chg="mod">
          <ac:chgData name="Tamara White" userId="3e58fe52-a8e0-4f83-bdeb-05c9576a1ab2" providerId="ADAL" clId="{34760DDA-7EC1-4C1C-A78F-C9533B98B983}" dt="2026-07-01T01:54:30.642" v="3664" actId="207"/>
          <ac:spMkLst>
            <pc:docMk/>
            <pc:sldMk cId="3447095805" sldId="260"/>
            <ac:spMk id="395" creationId="{8452B2AC-943A-97F8-B79A-5C4E47DBBB5D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396" creationId="{086911AE-8F82-7773-3931-A4A4A3AEC66D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398" creationId="{BAEF632F-0F18-8A77-7AEC-2A3FE29867DE}"/>
          </ac:spMkLst>
        </pc:spChg>
        <pc:spChg chg="mod">
          <ac:chgData name="Tamara White" userId="3e58fe52-a8e0-4f83-bdeb-05c9576a1ab2" providerId="ADAL" clId="{34760DDA-7EC1-4C1C-A78F-C9533B98B983}" dt="2026-07-01T01:54:06.844" v="3660" actId="14100"/>
          <ac:spMkLst>
            <pc:docMk/>
            <pc:sldMk cId="3447095805" sldId="260"/>
            <ac:spMk id="399" creationId="{569CFD25-9D0D-2C83-8E21-F4F82256854D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400" creationId="{326006CE-828C-2D4E-0846-198DA36DABAB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401" creationId="{33FAD2B7-312A-0769-F4EA-1B642EA06976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402" creationId="{AB3EE474-E22C-0F8B-EA69-A5D8EE690ACE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403" creationId="{864D80AF-99EE-8F42-55F8-3E21393259FA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404" creationId="{652E54EC-6A3E-77A2-0016-523B501891F6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405" creationId="{E790D3C2-AAE2-FCA7-A48B-6695CA0CE111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406" creationId="{18353C17-430F-0436-6221-40ED7AD7D7E9}"/>
          </ac:spMkLst>
        </pc:spChg>
        <pc:spChg chg="mod">
          <ac:chgData name="Tamara White" userId="3e58fe52-a8e0-4f83-bdeb-05c9576a1ab2" providerId="ADAL" clId="{34760DDA-7EC1-4C1C-A78F-C9533B98B983}" dt="2026-07-01T01:53:56.727" v="3657" actId="1076"/>
          <ac:spMkLst>
            <pc:docMk/>
            <pc:sldMk cId="3447095805" sldId="260"/>
            <ac:spMk id="407" creationId="{34C4992A-3E72-AA96-36F0-81042D88BEF2}"/>
          </ac:spMkLst>
        </pc:spChg>
        <pc:picChg chg="add mod">
          <ac:chgData name="Tamara White" userId="3e58fe52-a8e0-4f83-bdeb-05c9576a1ab2" providerId="ADAL" clId="{34760DDA-7EC1-4C1C-A78F-C9533B98B983}" dt="2026-07-01T01:39:19.010" v="3613" actId="1076"/>
          <ac:picMkLst>
            <pc:docMk/>
            <pc:sldMk cId="3447095805" sldId="260"/>
            <ac:picMk id="7" creationId="{E5C04976-5DB7-ECA1-CB0F-B09C35C7264B}"/>
          </ac:picMkLst>
        </pc:picChg>
        <pc:picChg chg="add mod">
          <ac:chgData name="Tamara White" userId="3e58fe52-a8e0-4f83-bdeb-05c9576a1ab2" providerId="ADAL" clId="{34760DDA-7EC1-4C1C-A78F-C9533B98B983}" dt="2026-07-01T01:39:19.010" v="3613" actId="1076"/>
          <ac:picMkLst>
            <pc:docMk/>
            <pc:sldMk cId="3447095805" sldId="260"/>
            <ac:picMk id="11" creationId="{766EBEC0-AF6C-FF5A-6104-38FCDD723960}"/>
          </ac:picMkLst>
        </pc:picChg>
        <pc:picChg chg="add mod">
          <ac:chgData name="Tamara White" userId="3e58fe52-a8e0-4f83-bdeb-05c9576a1ab2" providerId="ADAL" clId="{34760DDA-7EC1-4C1C-A78F-C9533B98B983}" dt="2026-07-01T01:41:58.237" v="3634" actId="1076"/>
          <ac:picMkLst>
            <pc:docMk/>
            <pc:sldMk cId="3447095805" sldId="260"/>
            <ac:picMk id="179" creationId="{BCE4EE10-3F77-C55D-BB9D-487E3B8515C3}"/>
          </ac:picMkLst>
        </pc:picChg>
        <pc:picChg chg="add mod">
          <ac:chgData name="Tamara White" userId="3e58fe52-a8e0-4f83-bdeb-05c9576a1ab2" providerId="ADAL" clId="{34760DDA-7EC1-4C1C-A78F-C9533B98B983}" dt="2026-07-01T01:54:20.013" v="3662" actId="1076"/>
          <ac:picMkLst>
            <pc:docMk/>
            <pc:sldMk cId="3447095805" sldId="260"/>
            <ac:picMk id="408" creationId="{3A3924E3-8F8B-B3FA-1462-B2BAD9722EA2}"/>
          </ac:picMkLst>
        </pc:picChg>
      </pc:sldChg>
      <pc:sldChg chg="addSp delSp modSp new mod">
        <pc:chgData name="Tamara White" userId="3e58fe52-a8e0-4f83-bdeb-05c9576a1ab2" providerId="ADAL" clId="{34760DDA-7EC1-4C1C-A78F-C9533B98B983}" dt="2026-07-01T03:11:03.280" v="3730" actId="108"/>
        <pc:sldMkLst>
          <pc:docMk/>
          <pc:sldMk cId="1339165602" sldId="261"/>
        </pc:sldMkLst>
        <pc:spChg chg="add mod">
          <ac:chgData name="Tamara White" userId="3e58fe52-a8e0-4f83-bdeb-05c9576a1ab2" providerId="ADAL" clId="{34760DDA-7EC1-4C1C-A78F-C9533B98B983}" dt="2026-07-01T01:28:26.316" v="3582"/>
          <ac:spMkLst>
            <pc:docMk/>
            <pc:sldMk cId="1339165602" sldId="261"/>
            <ac:spMk id="2" creationId="{FF4F99CB-D34E-9237-C207-455B26C7B495}"/>
          </ac:spMkLst>
        </pc:spChg>
        <pc:spChg chg="add mod">
          <ac:chgData name="Tamara White" userId="3e58fe52-a8e0-4f83-bdeb-05c9576a1ab2" providerId="ADAL" clId="{34760DDA-7EC1-4C1C-A78F-C9533B98B983}" dt="2026-07-01T01:28:26.316" v="3582"/>
          <ac:spMkLst>
            <pc:docMk/>
            <pc:sldMk cId="1339165602" sldId="261"/>
            <ac:spMk id="3" creationId="{6F93F538-0120-4182-5242-63AEEBAB9335}"/>
          </ac:spMkLst>
        </pc:spChg>
        <pc:spChg chg="add mod">
          <ac:chgData name="Tamara White" userId="3e58fe52-a8e0-4f83-bdeb-05c9576a1ab2" providerId="ADAL" clId="{34760DDA-7EC1-4C1C-A78F-C9533B98B983}" dt="2026-07-01T01:42:53.282" v="3644" actId="14100"/>
          <ac:spMkLst>
            <pc:docMk/>
            <pc:sldMk cId="1339165602" sldId="261"/>
            <ac:spMk id="4" creationId="{E23BEA08-3AA0-9970-97FF-5D9661B365B7}"/>
          </ac:spMkLst>
        </pc:spChg>
        <pc:spChg chg="add del mod">
          <ac:chgData name="Tamara White" userId="3e58fe52-a8e0-4f83-bdeb-05c9576a1ab2" providerId="ADAL" clId="{34760DDA-7EC1-4C1C-A78F-C9533B98B983}" dt="2026-07-01T01:42:37.836" v="3637" actId="1076"/>
          <ac:spMkLst>
            <pc:docMk/>
            <pc:sldMk cId="1339165602" sldId="261"/>
            <ac:spMk id="5" creationId="{39BEA099-8A77-CE84-E260-0CA614D9E09C}"/>
          </ac:spMkLst>
        </pc:spChg>
        <pc:spChg chg="add mod">
          <ac:chgData name="Tamara White" userId="3e58fe52-a8e0-4f83-bdeb-05c9576a1ab2" providerId="ADAL" clId="{34760DDA-7EC1-4C1C-A78F-C9533B98B983}" dt="2026-07-01T01:42:41.774" v="3638" actId="1076"/>
          <ac:spMkLst>
            <pc:docMk/>
            <pc:sldMk cId="1339165602" sldId="261"/>
            <ac:spMk id="6" creationId="{80FB08DB-B8E8-FB5C-42CC-F1EBFB6F7234}"/>
          </ac:spMkLst>
        </pc:spChg>
        <pc:spChg chg="add mod">
          <ac:chgData name="Tamara White" userId="3e58fe52-a8e0-4f83-bdeb-05c9576a1ab2" providerId="ADAL" clId="{34760DDA-7EC1-4C1C-A78F-C9533B98B983}" dt="2026-07-01T01:42:50.342" v="3643" actId="1076"/>
          <ac:spMkLst>
            <pc:docMk/>
            <pc:sldMk cId="1339165602" sldId="261"/>
            <ac:spMk id="7" creationId="{D9850441-10E7-FC65-349B-279140C7187F}"/>
          </ac:spMkLst>
        </pc:spChg>
        <pc:spChg chg="add mod">
          <ac:chgData name="Tamara White" userId="3e58fe52-a8e0-4f83-bdeb-05c9576a1ab2" providerId="ADAL" clId="{34760DDA-7EC1-4C1C-A78F-C9533B98B983}" dt="2026-07-01T01:55:51.421" v="3668" actId="1076"/>
          <ac:spMkLst>
            <pc:docMk/>
            <pc:sldMk cId="1339165602" sldId="261"/>
            <ac:spMk id="303" creationId="{0F7745DC-30B5-954B-344A-0F9079321C76}"/>
          </ac:spMkLst>
        </pc:spChg>
        <pc:spChg chg="add mod">
          <ac:chgData name="Tamara White" userId="3e58fe52-a8e0-4f83-bdeb-05c9576a1ab2" providerId="ADAL" clId="{34760DDA-7EC1-4C1C-A78F-C9533B98B983}" dt="2026-07-01T01:56:36.778" v="3678" actId="13926"/>
          <ac:spMkLst>
            <pc:docMk/>
            <pc:sldMk cId="1339165602" sldId="261"/>
            <ac:spMk id="306" creationId="{34719601-0A64-D793-E430-53153BF10829}"/>
          </ac:spMkLst>
        </pc:spChg>
        <pc:spChg chg="add mod">
          <ac:chgData name="Tamara White" userId="3e58fe52-a8e0-4f83-bdeb-05c9576a1ab2" providerId="ADAL" clId="{34760DDA-7EC1-4C1C-A78F-C9533B98B983}" dt="2026-07-01T02:46:07.383" v="3696" actId="1076"/>
          <ac:spMkLst>
            <pc:docMk/>
            <pc:sldMk cId="1339165602" sldId="261"/>
            <ac:spMk id="309" creationId="{E43BFC26-B85B-38F4-F763-99D8FE77DCA8}"/>
          </ac:spMkLst>
        </pc:spChg>
        <pc:spChg chg="add mod">
          <ac:chgData name="Tamara White" userId="3e58fe52-a8e0-4f83-bdeb-05c9576a1ab2" providerId="ADAL" clId="{34760DDA-7EC1-4C1C-A78F-C9533B98B983}" dt="2026-07-01T02:46:07.383" v="3696" actId="1076"/>
          <ac:spMkLst>
            <pc:docMk/>
            <pc:sldMk cId="1339165602" sldId="261"/>
            <ac:spMk id="321" creationId="{3C82B457-E380-2220-2B6C-AB9B7927C6D0}"/>
          </ac:spMkLst>
        </pc:spChg>
        <pc:spChg chg="mod">
          <ac:chgData name="Tamara White" userId="3e58fe52-a8e0-4f83-bdeb-05c9576a1ab2" providerId="ADAL" clId="{34760DDA-7EC1-4C1C-A78F-C9533B98B983}" dt="2026-07-01T02:48:06.916" v="3711" actId="1076"/>
          <ac:spMkLst>
            <pc:docMk/>
            <pc:sldMk cId="1339165602" sldId="261"/>
            <ac:spMk id="332" creationId="{3A8F0C9E-9D11-FE9C-1796-67BA030E8973}"/>
          </ac:spMkLst>
        </pc:spChg>
        <pc:spChg chg="mod">
          <ac:chgData name="Tamara White" userId="3e58fe52-a8e0-4f83-bdeb-05c9576a1ab2" providerId="ADAL" clId="{34760DDA-7EC1-4C1C-A78F-C9533B98B983}" dt="2026-07-01T02:47:59.859" v="3710" actId="1076"/>
          <ac:spMkLst>
            <pc:docMk/>
            <pc:sldMk cId="1339165602" sldId="261"/>
            <ac:spMk id="333" creationId="{D8AF652D-4238-2DD6-A65F-77E9A891586B}"/>
          </ac:spMkLst>
        </pc:spChg>
        <pc:spChg chg="add mod">
          <ac:chgData name="Tamara White" userId="3e58fe52-a8e0-4f83-bdeb-05c9576a1ab2" providerId="ADAL" clId="{34760DDA-7EC1-4C1C-A78F-C9533B98B983}" dt="2026-07-01T02:46:07.383" v="3696" actId="1076"/>
          <ac:spMkLst>
            <pc:docMk/>
            <pc:sldMk cId="1339165602" sldId="261"/>
            <ac:spMk id="338" creationId="{EAC9D2F2-32D5-8C0B-028E-0DEDFB0F9972}"/>
          </ac:spMkLst>
        </pc:spChg>
        <pc:spChg chg="mod">
          <ac:chgData name="Tamara White" userId="3e58fe52-a8e0-4f83-bdeb-05c9576a1ab2" providerId="ADAL" clId="{34760DDA-7EC1-4C1C-A78F-C9533B98B983}" dt="2026-07-01T03:11:03.280" v="3730" actId="108"/>
          <ac:spMkLst>
            <pc:docMk/>
            <pc:sldMk cId="1339165602" sldId="261"/>
            <ac:spMk id="343" creationId="{EC253B44-7594-F44F-C30A-F631AAFAC9E8}"/>
          </ac:spMkLst>
        </pc:spChg>
        <pc:spChg chg="mod">
          <ac:chgData name="Tamara White" userId="3e58fe52-a8e0-4f83-bdeb-05c9576a1ab2" providerId="ADAL" clId="{34760DDA-7EC1-4C1C-A78F-C9533B98B983}" dt="2026-07-01T02:46:45.830" v="3702" actId="403"/>
          <ac:spMkLst>
            <pc:docMk/>
            <pc:sldMk cId="1339165602" sldId="261"/>
            <ac:spMk id="345" creationId="{626DA5AE-2FE8-AEB5-BE08-E4F08F398C46}"/>
          </ac:spMkLst>
        </pc:spChg>
        <pc:spChg chg="add mod">
          <ac:chgData name="Tamara White" userId="3e58fe52-a8e0-4f83-bdeb-05c9576a1ab2" providerId="ADAL" clId="{34760DDA-7EC1-4C1C-A78F-C9533B98B983}" dt="2026-07-01T02:46:07.383" v="3696" actId="1076"/>
          <ac:spMkLst>
            <pc:docMk/>
            <pc:sldMk cId="1339165602" sldId="261"/>
            <ac:spMk id="348" creationId="{F04964C1-4854-7B68-341C-0535054CF585}"/>
          </ac:spMkLst>
        </pc:spChg>
        <pc:spChg chg="mod">
          <ac:chgData name="Tamara White" userId="3e58fe52-a8e0-4f83-bdeb-05c9576a1ab2" providerId="ADAL" clId="{34760DDA-7EC1-4C1C-A78F-C9533B98B983}" dt="2026-07-01T02:46:15.005" v="3698" actId="242"/>
          <ac:spMkLst>
            <pc:docMk/>
            <pc:sldMk cId="1339165602" sldId="261"/>
            <ac:spMk id="350" creationId="{F8CF18B3-D591-1CB5-E286-E1D99C9F9B95}"/>
          </ac:spMkLst>
        </pc:spChg>
        <pc:spChg chg="mod">
          <ac:chgData name="Tamara White" userId="3e58fe52-a8e0-4f83-bdeb-05c9576a1ab2" providerId="ADAL" clId="{34760DDA-7EC1-4C1C-A78F-C9533B98B983}" dt="2026-07-01T02:46:45.830" v="3702" actId="403"/>
          <ac:spMkLst>
            <pc:docMk/>
            <pc:sldMk cId="1339165602" sldId="261"/>
            <ac:spMk id="352" creationId="{FEAC563E-EBB2-E5B1-1383-C5A4B82184B6}"/>
          </ac:spMkLst>
        </pc:spChg>
        <pc:spChg chg="mod">
          <ac:chgData name="Tamara White" userId="3e58fe52-a8e0-4f83-bdeb-05c9576a1ab2" providerId="ADAL" clId="{34760DDA-7EC1-4C1C-A78F-C9533B98B983}" dt="2026-07-01T03:02:35.989" v="3712" actId="20577"/>
          <ac:spMkLst>
            <pc:docMk/>
            <pc:sldMk cId="1339165602" sldId="261"/>
            <ac:spMk id="357" creationId="{FFF10094-5BC8-612B-3EE8-6AB2E4199D3A}"/>
          </ac:spMkLst>
        </pc:spChg>
        <pc:spChg chg="add mod">
          <ac:chgData name="Tamara White" userId="3e58fe52-a8e0-4f83-bdeb-05c9576a1ab2" providerId="ADAL" clId="{34760DDA-7EC1-4C1C-A78F-C9533B98B983}" dt="2026-07-01T02:46:45.830" v="3702" actId="403"/>
          <ac:spMkLst>
            <pc:docMk/>
            <pc:sldMk cId="1339165602" sldId="261"/>
            <ac:spMk id="359" creationId="{F3C916D3-6AC6-44B6-3F14-9BDCFDA9B643}"/>
          </ac:spMkLst>
        </pc:spChg>
        <pc:spChg chg="add mod">
          <ac:chgData name="Tamara White" userId="3e58fe52-a8e0-4f83-bdeb-05c9576a1ab2" providerId="ADAL" clId="{34760DDA-7EC1-4C1C-A78F-C9533B98B983}" dt="2026-07-01T02:46:07.383" v="3696" actId="1076"/>
          <ac:spMkLst>
            <pc:docMk/>
            <pc:sldMk cId="1339165602" sldId="261"/>
            <ac:spMk id="363" creationId="{12AFDA66-28BB-7E6B-EE22-B9EE3465EDE6}"/>
          </ac:spMkLst>
        </pc:spChg>
        <pc:spChg chg="add mod">
          <ac:chgData name="Tamara White" userId="3e58fe52-a8e0-4f83-bdeb-05c9576a1ab2" providerId="ADAL" clId="{34760DDA-7EC1-4C1C-A78F-C9533B98B983}" dt="2026-07-01T02:46:18.792" v="3700" actId="242"/>
          <ac:spMkLst>
            <pc:docMk/>
            <pc:sldMk cId="1339165602" sldId="261"/>
            <ac:spMk id="364" creationId="{FA45E621-02C2-796C-833A-889E5EC0F41D}"/>
          </ac:spMkLst>
        </pc:spChg>
        <pc:spChg chg="mod">
          <ac:chgData name="Tamara White" userId="3e58fe52-a8e0-4f83-bdeb-05c9576a1ab2" providerId="ADAL" clId="{34760DDA-7EC1-4C1C-A78F-C9533B98B983}" dt="2026-07-01T02:46:45.830" v="3702" actId="403"/>
          <ac:spMkLst>
            <pc:docMk/>
            <pc:sldMk cId="1339165602" sldId="261"/>
            <ac:spMk id="366" creationId="{C71C0F7D-70EE-55EB-F335-1359D33DCDB1}"/>
          </ac:spMkLst>
        </pc:spChg>
        <pc:spChg chg="mod">
          <ac:chgData name="Tamara White" userId="3e58fe52-a8e0-4f83-bdeb-05c9576a1ab2" providerId="ADAL" clId="{34760DDA-7EC1-4C1C-A78F-C9533B98B983}" dt="2026-07-01T02:46:20.857" v="3701" actId="242"/>
          <ac:spMkLst>
            <pc:docMk/>
            <pc:sldMk cId="1339165602" sldId="261"/>
            <ac:spMk id="371" creationId="{C3B6646D-BAC9-F6E4-A972-358A376E622D}"/>
          </ac:spMkLst>
        </pc:spChg>
        <pc:spChg chg="mod">
          <ac:chgData name="Tamara White" userId="3e58fe52-a8e0-4f83-bdeb-05c9576a1ab2" providerId="ADAL" clId="{34760DDA-7EC1-4C1C-A78F-C9533B98B983}" dt="2026-07-01T02:46:45.830" v="3702" actId="403"/>
          <ac:spMkLst>
            <pc:docMk/>
            <pc:sldMk cId="1339165602" sldId="261"/>
            <ac:spMk id="373" creationId="{06351C01-B677-762F-DBB9-7A0C785B2BC8}"/>
          </ac:spMkLst>
        </pc:spChg>
        <pc:spChg chg="add mod">
          <ac:chgData name="Tamara White" userId="3e58fe52-a8e0-4f83-bdeb-05c9576a1ab2" providerId="ADAL" clId="{34760DDA-7EC1-4C1C-A78F-C9533B98B983}" dt="2026-07-01T02:46:07.383" v="3696" actId="1076"/>
          <ac:spMkLst>
            <pc:docMk/>
            <pc:sldMk cId="1339165602" sldId="261"/>
            <ac:spMk id="377" creationId="{7D0C9AB1-B050-26F1-39FB-F31ED841C97B}"/>
          </ac:spMkLst>
        </pc:spChg>
        <pc:spChg chg="add mod">
          <ac:chgData name="Tamara White" userId="3e58fe52-a8e0-4f83-bdeb-05c9576a1ab2" providerId="ADAL" clId="{34760DDA-7EC1-4C1C-A78F-C9533B98B983}" dt="2026-07-01T02:46:51.652" v="3703" actId="13926"/>
          <ac:spMkLst>
            <pc:docMk/>
            <pc:sldMk cId="1339165602" sldId="261"/>
            <ac:spMk id="395" creationId="{A281A547-0C26-D2E9-4734-131150CCBB73}"/>
          </ac:spMkLst>
        </pc:spChg>
        <pc:spChg chg="add mod">
          <ac:chgData name="Tamara White" userId="3e58fe52-a8e0-4f83-bdeb-05c9576a1ab2" providerId="ADAL" clId="{34760DDA-7EC1-4C1C-A78F-C9533B98B983}" dt="2026-07-01T02:46:07.383" v="3696" actId="1076"/>
          <ac:spMkLst>
            <pc:docMk/>
            <pc:sldMk cId="1339165602" sldId="261"/>
            <ac:spMk id="397" creationId="{9D7EF87C-C17D-71C9-3739-A25C993CB8C6}"/>
          </ac:spMkLst>
        </pc:spChg>
        <pc:spChg chg="add mod ord">
          <ac:chgData name="Tamara White" userId="3e58fe52-a8e0-4f83-bdeb-05c9576a1ab2" providerId="ADAL" clId="{34760DDA-7EC1-4C1C-A78F-C9533B98B983}" dt="2026-07-01T02:47:55.191" v="3709" actId="14100"/>
          <ac:spMkLst>
            <pc:docMk/>
            <pc:sldMk cId="1339165602" sldId="261"/>
            <ac:spMk id="406" creationId="{8B5AE95A-F3FC-44A0-A34A-2E6AF6E9B906}"/>
          </ac:spMkLst>
        </pc:spChg>
        <pc:picChg chg="add mod">
          <ac:chgData name="Tamara White" userId="3e58fe52-a8e0-4f83-bdeb-05c9576a1ab2" providerId="ADAL" clId="{34760DDA-7EC1-4C1C-A78F-C9533B98B983}" dt="2026-07-01T01:42:37.836" v="3637" actId="1076"/>
          <ac:picMkLst>
            <pc:docMk/>
            <pc:sldMk cId="1339165602" sldId="261"/>
            <ac:picMk id="8" creationId="{884CDBC2-97F0-61D3-02FD-95157D8A9036}"/>
          </ac:picMkLst>
        </pc:picChg>
        <pc:picChg chg="add mod">
          <ac:chgData name="Tamara White" userId="3e58fe52-a8e0-4f83-bdeb-05c9576a1ab2" providerId="ADAL" clId="{34760DDA-7EC1-4C1C-A78F-C9533B98B983}" dt="2026-07-01T01:55:53.377" v="3669" actId="1076"/>
          <ac:picMkLst>
            <pc:docMk/>
            <pc:sldMk cId="1339165602" sldId="261"/>
            <ac:picMk id="197" creationId="{47EC2A8D-08F5-F5FD-8779-4EAB3AAA843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90398-5E05-4666-91E4-D0605CC4B6D0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5288" y="857250"/>
            <a:ext cx="3273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A5E70-B66B-4179-B2F9-18022003AE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4954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/>
              <a:t>About this resource</a:t>
            </a:r>
            <a:br>
              <a:rPr lang="en-AU" b="1" dirty="0"/>
            </a:br>
            <a:r>
              <a:rPr lang="en-AU" b="1"/>
              <a:t> This resource supports Queensland Government agencies and procurement categories to identify supplier-related child safety exposure and apply proportionate procurement, contract and contract management controls.</a:t>
            </a:r>
            <a:endParaRPr lang="en-US"/>
          </a:p>
          <a:p>
            <a:r>
              <a:rPr lang="en-AU"/>
              <a:t>It does not determine whether a particular agency, organisational unit, supplier or individual is a child safe entity, reporting entity or worker under the Child Safe Organisations Act 2024. Each agency must confirm its legal status, covered functions and approved reporting and escalation pathways.</a:t>
            </a:r>
          </a:p>
          <a:p>
            <a:r>
              <a:rPr lang="en-AU"/>
              <a:t>This resource provides general procurement guidance only. It does not replace the legislation, QFCC guidance, agency policy, legal advice or approved child safety and incident management procedures.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A5E70-B66B-4179-B2F9-18022003AEA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6081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A5E70-B66B-4179-B2F9-18022003AEA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4010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182811E-4325-F9FB-8860-EE84367DEDCD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9699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778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49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3D67F74-CBE4-2949-084C-39E6025F4B70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7219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CC9521-61F8-2C0B-21A5-D5C786361B95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476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F57BF1-4496-A3BE-F2DC-E43B61352CDA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37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A0A08FF-3D5A-D2FB-EA79-B973509D6FA6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754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691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7632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83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198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67D5E-39AF-4BED-89FC-125972864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9592" y="2847851"/>
            <a:ext cx="13300302" cy="6781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3493" marR="0" lvl="0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283493" marR="0" lvl="1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Second level</a:t>
            </a:r>
          </a:p>
          <a:p>
            <a:pPr marL="283493" marR="0" lvl="2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Third level</a:t>
            </a:r>
          </a:p>
          <a:p>
            <a:pPr marL="283493" marR="0" lvl="3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Fourth level</a:t>
            </a:r>
          </a:p>
          <a:p>
            <a:pPr marL="283493" marR="0" lvl="4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Fifth level</a:t>
            </a:r>
            <a:endParaRPr kumimoji="0" lang="en-US" sz="22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CB16634D-E79D-823F-C11F-5C59E9F99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592" y="1062582"/>
            <a:ext cx="12904866" cy="12497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25624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09" r:id="rId6"/>
    <p:sldLayoutId id="2147483813" r:id="rId7"/>
    <p:sldLayoutId id="2147483810" r:id="rId8"/>
    <p:sldLayoutId id="2147483814" r:id="rId9"/>
    <p:sldLayoutId id="2147483811" r:id="rId10"/>
    <p:sldLayoutId id="2147483812" r:id="rId11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38104"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630" b="1" i="0" u="none" strike="noStrike" cap="none" spc="0" baseline="0">
          <a:solidFill>
            <a:srgbClr val="005EB8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83493" marR="0" lvl="0" indent="-283493" algn="l" defTabSz="1133970" rtl="0" eaLnBrk="1" fontAlgn="auto" latinLnBrk="0" hangingPunct="1">
        <a:lnSpc>
          <a:spcPct val="90000"/>
        </a:lnSpc>
        <a:spcBef>
          <a:spcPts val="124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3472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Kokila" panose="020B0502040204020203" pitchFamily="34" charset="0"/>
          <a:sym typeface="Arial"/>
        </a:defRPr>
      </a:lvl1pPr>
      <a:lvl2pPr marL="850478" marR="0" lvl="1" indent="-283493" algn="l" defTabSz="1133970" rtl="0" eaLnBrk="1" fontAlgn="auto" latinLnBrk="0" hangingPunct="1">
        <a:lnSpc>
          <a:spcPct val="90000"/>
        </a:lnSpc>
        <a:spcBef>
          <a:spcPts val="62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2976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2pPr>
      <a:lvl3pPr marL="1417463" marR="0" lvl="2" indent="-283493" algn="l" defTabSz="1133970" rtl="0" eaLnBrk="1" fontAlgn="auto" latinLnBrk="0" hangingPunct="1">
        <a:lnSpc>
          <a:spcPct val="90000"/>
        </a:lnSpc>
        <a:spcBef>
          <a:spcPts val="62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2480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3pPr>
      <a:lvl4pPr marL="1984448" marR="0" lvl="3" indent="-283493" algn="l" defTabSz="1133970" rtl="0" eaLnBrk="1" fontAlgn="auto" latinLnBrk="0" hangingPunct="1">
        <a:lnSpc>
          <a:spcPct val="90000"/>
        </a:lnSpc>
        <a:spcBef>
          <a:spcPts val="62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2232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4pPr>
      <a:lvl5pPr marL="2551433" marR="0" lvl="4" indent="-283493" algn="l" defTabSz="1133970" rtl="0" eaLnBrk="1" fontAlgn="auto" latinLnBrk="0" hangingPunct="1">
        <a:lnSpc>
          <a:spcPct val="90000"/>
        </a:lnSpc>
        <a:spcBef>
          <a:spcPts val="62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2232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5pPr>
      <a:lvl6pPr marL="472488" marR="0" lvl="5" indent="-47248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0">
            <a:extLst>
              <a:ext uri="{FF2B5EF4-FFF2-40B4-BE49-F238E27FC236}">
                <a16:creationId xmlns:a16="http://schemas.microsoft.com/office/drawing/2014/main" id="{2C0206F3-2130-64F4-64C1-59A659CAFCA3}"/>
              </a:ext>
            </a:extLst>
          </p:cNvPr>
          <p:cNvSpPr/>
          <p:nvPr/>
        </p:nvSpPr>
        <p:spPr>
          <a:xfrm>
            <a:off x="0" y="0"/>
            <a:ext cx="15118690" cy="777240"/>
          </a:xfrm>
          <a:prstGeom prst="rect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CE6ED6E-0C54-B69C-DCB3-5CA067EAD25C}"/>
              </a:ext>
            </a:extLst>
          </p:cNvPr>
          <p:cNvSpPr/>
          <p:nvPr/>
        </p:nvSpPr>
        <p:spPr>
          <a:xfrm>
            <a:off x="365760" y="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 Safety in Procurement</a:t>
            </a:r>
            <a:endParaRPr lang="en-US" sz="30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7E6C0DF3-6171-EE68-A51E-57F0126693E6}"/>
              </a:ext>
            </a:extLst>
          </p:cNvPr>
          <p:cNvSpPr/>
          <p:nvPr/>
        </p:nvSpPr>
        <p:spPr>
          <a:xfrm>
            <a:off x="0" y="777239"/>
            <a:ext cx="15118690" cy="802843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7" name="Image 0" descr="/home/claude/build/images/icons/lightbulb_white.png">
            <a:extLst>
              <a:ext uri="{FF2B5EF4-FFF2-40B4-BE49-F238E27FC236}">
                <a16:creationId xmlns:a16="http://schemas.microsoft.com/office/drawing/2014/main" id="{E5C04976-5DB7-ECA1-CB0F-B09C35C72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60120"/>
            <a:ext cx="182880" cy="182880"/>
          </a:xfrm>
          <a:prstGeom prst="rect">
            <a:avLst/>
          </a:prstGeom>
        </p:spPr>
      </p:pic>
      <p:sp>
        <p:nvSpPr>
          <p:cNvPr id="8" name="Text 6">
            <a:extLst>
              <a:ext uri="{FF2B5EF4-FFF2-40B4-BE49-F238E27FC236}">
                <a16:creationId xmlns:a16="http://schemas.microsoft.com/office/drawing/2014/main" id="{27E6D8E0-391B-7310-6D54-1E77B7D05976}"/>
              </a:ext>
            </a:extLst>
          </p:cNvPr>
          <p:cNvSpPr/>
          <p:nvPr/>
        </p:nvSpPr>
        <p:spPr>
          <a:xfrm>
            <a:off x="512064" y="859536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</a:t>
            </a:r>
            <a:endParaRPr lang="en-US" sz="14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895E59A-E4A1-7D38-7301-23D8F68C6A71}"/>
              </a:ext>
            </a:extLst>
          </p:cNvPr>
          <p:cNvSpPr/>
          <p:nvPr/>
        </p:nvSpPr>
        <p:spPr>
          <a:xfrm>
            <a:off x="182880" y="1242299"/>
            <a:ext cx="14885935" cy="2680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Queensland's Child </a:t>
            </a:r>
            <a:r>
              <a:rPr lang="en-US" sz="1200" b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</a:t>
            </a: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Organisations Act 2024 (Qld) (CSO) establishes a Child Safe Organisation system designed to protect children from harm and promote their safety, wellbeing and best interests.</a:t>
            </a:r>
            <a:endParaRPr lang="en-US" sz="1200" dirty="0"/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3751ECA8-0314-54E8-822A-91C451EA17EF}"/>
              </a:ext>
            </a:extLst>
          </p:cNvPr>
          <p:cNvSpPr/>
          <p:nvPr/>
        </p:nvSpPr>
        <p:spPr>
          <a:xfrm>
            <a:off x="118872" y="832104"/>
            <a:ext cx="310896" cy="310896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0" descr="/home/claude/build/images/icons/lightbulb_white.png">
            <a:extLst>
              <a:ext uri="{FF2B5EF4-FFF2-40B4-BE49-F238E27FC236}">
                <a16:creationId xmlns:a16="http://schemas.microsoft.com/office/drawing/2014/main" id="{766EBEC0-AF6C-FF5A-6104-38FCDD723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896112"/>
            <a:ext cx="182880" cy="182880"/>
          </a:xfrm>
          <a:prstGeom prst="rect">
            <a:avLst/>
          </a:prstGeom>
        </p:spPr>
      </p:pic>
      <p:sp>
        <p:nvSpPr>
          <p:cNvPr id="178" name="Text 107">
            <a:extLst>
              <a:ext uri="{FF2B5EF4-FFF2-40B4-BE49-F238E27FC236}">
                <a16:creationId xmlns:a16="http://schemas.microsoft.com/office/drawing/2014/main" id="{D163578E-C29D-0B50-93EE-61779993FBCB}"/>
              </a:ext>
            </a:extLst>
          </p:cNvPr>
          <p:cNvSpPr/>
          <p:nvPr/>
        </p:nvSpPr>
        <p:spPr>
          <a:xfrm>
            <a:off x="365760" y="10150045"/>
            <a:ext cx="793602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consider the Universal Principle and cultural safety for Aboriginal and Torres Strait Islander children where relevant.</a:t>
            </a:r>
            <a:endParaRPr lang="en-US" sz="1050" dirty="0"/>
          </a:p>
        </p:txBody>
      </p:sp>
      <p:pic>
        <p:nvPicPr>
          <p:cNvPr id="179" name="Picture 178">
            <a:extLst>
              <a:ext uri="{FF2B5EF4-FFF2-40B4-BE49-F238E27FC236}">
                <a16:creationId xmlns:a16="http://schemas.microsoft.com/office/drawing/2014/main" id="{BCE4EE10-3F77-C55D-BB9D-487E3B8515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1892160" y="10130460"/>
            <a:ext cx="2829735" cy="476785"/>
          </a:xfrm>
          <a:prstGeom prst="rect">
            <a:avLst/>
          </a:prstGeom>
        </p:spPr>
      </p:pic>
      <p:sp>
        <p:nvSpPr>
          <p:cNvPr id="293" name="Shape 106">
            <a:extLst>
              <a:ext uri="{FF2B5EF4-FFF2-40B4-BE49-F238E27FC236}">
                <a16:creationId xmlns:a16="http://schemas.microsoft.com/office/drawing/2014/main" id="{C690F261-CA77-6412-DE0A-A4ACC79B93A2}"/>
              </a:ext>
            </a:extLst>
          </p:cNvPr>
          <p:cNvSpPr/>
          <p:nvPr/>
        </p:nvSpPr>
        <p:spPr>
          <a:xfrm>
            <a:off x="349215" y="10031160"/>
            <a:ext cx="14387170" cy="0"/>
          </a:xfrm>
          <a:prstGeom prst="line">
            <a:avLst/>
          </a:prstGeom>
          <a:noFill/>
          <a:ln w="12700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95" name="Shape 8">
            <a:extLst>
              <a:ext uri="{FF2B5EF4-FFF2-40B4-BE49-F238E27FC236}">
                <a16:creationId xmlns:a16="http://schemas.microsoft.com/office/drawing/2014/main" id="{D3847A7E-1A64-739A-0B58-B10727CCBAF3}"/>
              </a:ext>
            </a:extLst>
          </p:cNvPr>
          <p:cNvSpPr/>
          <p:nvPr/>
        </p:nvSpPr>
        <p:spPr>
          <a:xfrm>
            <a:off x="365760" y="1600200"/>
            <a:ext cx="6618098" cy="420624"/>
          </a:xfrm>
          <a:prstGeom prst="roundRect">
            <a:avLst>
              <a:gd name="adj" fmla="val 15217"/>
            </a:avLst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96" name="Image 1" descr="/home/claude/build/images/icons/question_white.png">
            <a:extLst>
              <a:ext uri="{FF2B5EF4-FFF2-40B4-BE49-F238E27FC236}">
                <a16:creationId xmlns:a16="http://schemas.microsoft.com/office/drawing/2014/main" id="{8421D21C-6A58-6C2D-9183-5815DAC658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64" y="1726387"/>
            <a:ext cx="168250" cy="168250"/>
          </a:xfrm>
          <a:prstGeom prst="rect">
            <a:avLst/>
          </a:prstGeom>
        </p:spPr>
      </p:pic>
      <p:sp>
        <p:nvSpPr>
          <p:cNvPr id="297" name="Text 9">
            <a:extLst>
              <a:ext uri="{FF2B5EF4-FFF2-40B4-BE49-F238E27FC236}">
                <a16:creationId xmlns:a16="http://schemas.microsoft.com/office/drawing/2014/main" id="{0945B511-519D-D7A3-C0A8-4D7CD988AD1B}"/>
              </a:ext>
            </a:extLst>
          </p:cNvPr>
          <p:cNvSpPr/>
          <p:nvPr/>
        </p:nvSpPr>
        <p:spPr>
          <a:xfrm>
            <a:off x="790042" y="1600200"/>
            <a:ext cx="608408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CHILD SAFETY RELEVANT?</a:t>
            </a:r>
            <a:endParaRPr lang="en-US" sz="1500" dirty="0"/>
          </a:p>
        </p:txBody>
      </p:sp>
      <p:sp>
        <p:nvSpPr>
          <p:cNvPr id="298" name="Shape 10">
            <a:extLst>
              <a:ext uri="{FF2B5EF4-FFF2-40B4-BE49-F238E27FC236}">
                <a16:creationId xmlns:a16="http://schemas.microsoft.com/office/drawing/2014/main" id="{2C603412-E8D6-BABC-39D1-B4DB916A77C5}"/>
              </a:ext>
            </a:extLst>
          </p:cNvPr>
          <p:cNvSpPr/>
          <p:nvPr/>
        </p:nvSpPr>
        <p:spPr>
          <a:xfrm>
            <a:off x="365760" y="2020824"/>
            <a:ext cx="6618098" cy="2459736"/>
          </a:xfrm>
          <a:prstGeom prst="roundRect">
            <a:avLst>
              <a:gd name="adj" fmla="val 2230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99" name="Text 11">
            <a:extLst>
              <a:ext uri="{FF2B5EF4-FFF2-40B4-BE49-F238E27FC236}">
                <a16:creationId xmlns:a16="http://schemas.microsoft.com/office/drawing/2014/main" id="{CF85416E-158A-7B04-3B81-A113E445977C}"/>
              </a:ext>
            </a:extLst>
          </p:cNvPr>
          <p:cNvSpPr/>
          <p:nvPr/>
        </p:nvSpPr>
        <p:spPr>
          <a:xfrm>
            <a:off x="566928" y="2148840"/>
            <a:ext cx="36965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during planning:</a:t>
            </a:r>
            <a:endParaRPr lang="en-US" sz="1150" dirty="0"/>
          </a:p>
        </p:txBody>
      </p:sp>
      <p:sp>
        <p:nvSpPr>
          <p:cNvPr id="300" name="Text 12">
            <a:extLst>
              <a:ext uri="{FF2B5EF4-FFF2-40B4-BE49-F238E27FC236}">
                <a16:creationId xmlns:a16="http://schemas.microsoft.com/office/drawing/2014/main" id="{07E71828-5677-4866-091D-1E3468CA7280}"/>
              </a:ext>
            </a:extLst>
          </p:cNvPr>
          <p:cNvSpPr/>
          <p:nvPr/>
        </p:nvSpPr>
        <p:spPr>
          <a:xfrm>
            <a:off x="566928" y="2423160"/>
            <a:ext cx="3659963" cy="2075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0000"/>
              </a:lnSpc>
              <a:spcAft>
                <a:spcPts val="400"/>
              </a:spcAft>
              <a:buSzPct val="100000"/>
              <a:buChar char="☐"/>
            </a:pPr>
            <a:r>
              <a:rPr lang="en-US" sz="94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Services directly to or for children?</a:t>
            </a:r>
            <a:endParaRPr lang="en-US" sz="940" dirty="0"/>
          </a:p>
          <a:p>
            <a:pPr marL="203200" indent="-203200">
              <a:lnSpc>
                <a:spcPct val="100000"/>
              </a:lnSpc>
              <a:spcAft>
                <a:spcPts val="400"/>
              </a:spcAft>
              <a:buSzPct val="100000"/>
              <a:buChar char="☐"/>
            </a:pPr>
            <a:r>
              <a:rPr lang="en-US" sz="94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in child-accessible environments?</a:t>
            </a:r>
            <a:endParaRPr lang="en-US" sz="940" dirty="0"/>
          </a:p>
          <a:p>
            <a:pPr marL="203200" indent="-203200">
              <a:lnSpc>
                <a:spcPct val="100000"/>
              </a:lnSpc>
              <a:spcAft>
                <a:spcPts val="400"/>
              </a:spcAft>
              <a:buSzPct val="100000"/>
              <a:buChar char="☐"/>
            </a:pPr>
            <a:r>
              <a:rPr lang="en-US" sz="94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Direct, incidental or unsupervised contact?</a:t>
            </a:r>
            <a:endParaRPr lang="en-US" sz="940" dirty="0"/>
          </a:p>
          <a:p>
            <a:pPr marL="203200" indent="-203200">
              <a:lnSpc>
                <a:spcPct val="100000"/>
              </a:lnSpc>
              <a:spcAft>
                <a:spcPts val="400"/>
              </a:spcAft>
              <a:buSzPct val="100000"/>
              <a:buChar char="☐"/>
            </a:pPr>
            <a:r>
              <a:rPr lang="en-US" sz="94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to child-related information or records?</a:t>
            </a:r>
            <a:endParaRPr lang="en-US" sz="940" dirty="0"/>
          </a:p>
          <a:p>
            <a:pPr marL="203200" indent="-203200">
              <a:lnSpc>
                <a:spcPct val="100000"/>
              </a:lnSpc>
              <a:spcAft>
                <a:spcPts val="400"/>
              </a:spcAft>
              <a:buSzPct val="100000"/>
              <a:buChar char="☐"/>
            </a:pPr>
            <a:r>
              <a:rPr lang="en-US" sz="94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platforms or services for children, and/or online platforms containing child related information or records?</a:t>
            </a:r>
            <a:endParaRPr lang="en-US" sz="940" dirty="0"/>
          </a:p>
          <a:p>
            <a:pPr marL="203200" indent="-203200">
              <a:lnSpc>
                <a:spcPct val="100000"/>
              </a:lnSpc>
              <a:spcAft>
                <a:spcPts val="400"/>
              </a:spcAft>
              <a:buSzPct val="100000"/>
              <a:buChar char="☐"/>
            </a:pPr>
            <a:r>
              <a:rPr lang="en-US" sz="94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Subcontractors or labour hire in child-accessible environments involved?</a:t>
            </a:r>
            <a:endParaRPr lang="en-US" sz="940" dirty="0"/>
          </a:p>
          <a:p>
            <a:pPr marL="203200" indent="-203200">
              <a:lnSpc>
                <a:spcPct val="100000"/>
              </a:lnSpc>
              <a:spcAft>
                <a:spcPts val="400"/>
              </a:spcAft>
              <a:buSzPct val="100000"/>
              <a:buChar char="☐"/>
            </a:pPr>
            <a:r>
              <a:rPr lang="en-US" sz="94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affects a child's safety or wellbeing?</a:t>
            </a:r>
            <a:endParaRPr lang="en-US" sz="940" dirty="0"/>
          </a:p>
        </p:txBody>
      </p:sp>
      <p:sp>
        <p:nvSpPr>
          <p:cNvPr id="301" name="Shape 13">
            <a:extLst>
              <a:ext uri="{FF2B5EF4-FFF2-40B4-BE49-F238E27FC236}">
                <a16:creationId xmlns:a16="http://schemas.microsoft.com/office/drawing/2014/main" id="{FC9BA0A3-2984-01FB-092B-FDF636E6FA2E}"/>
              </a:ext>
            </a:extLst>
          </p:cNvPr>
          <p:cNvSpPr/>
          <p:nvPr/>
        </p:nvSpPr>
        <p:spPr>
          <a:xfrm>
            <a:off x="4428059" y="2167128"/>
            <a:ext cx="2354631" cy="964692"/>
          </a:xfrm>
          <a:prstGeom prst="roundRect">
            <a:avLst>
              <a:gd name="adj" fmla="val 5687"/>
            </a:avLst>
          </a:prstGeom>
          <a:solidFill>
            <a:srgbClr val="F0FDF4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02" name="Text 14">
            <a:extLst>
              <a:ext uri="{FF2B5EF4-FFF2-40B4-BE49-F238E27FC236}">
                <a16:creationId xmlns:a16="http://schemas.microsoft.com/office/drawing/2014/main" id="{DAFEB2C0-4A21-91D0-1E69-6267D6E40FB2}"/>
              </a:ext>
            </a:extLst>
          </p:cNvPr>
          <p:cNvSpPr/>
          <p:nvPr/>
        </p:nvSpPr>
        <p:spPr>
          <a:xfrm>
            <a:off x="4574363" y="2167128"/>
            <a:ext cx="2062023" cy="9646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9240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YES </a:t>
            </a:r>
            <a:endParaRPr lang="en-US" sz="103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your exposure level and apply proportionate controls.</a:t>
            </a:r>
            <a:endParaRPr lang="en-US" sz="1030" dirty="0"/>
          </a:p>
        </p:txBody>
      </p:sp>
      <p:sp>
        <p:nvSpPr>
          <p:cNvPr id="303" name="Shape 15">
            <a:extLst>
              <a:ext uri="{FF2B5EF4-FFF2-40B4-BE49-F238E27FC236}">
                <a16:creationId xmlns:a16="http://schemas.microsoft.com/office/drawing/2014/main" id="{C54E307F-0223-805C-58A8-7084BB2DD1A6}"/>
              </a:ext>
            </a:extLst>
          </p:cNvPr>
          <p:cNvSpPr/>
          <p:nvPr/>
        </p:nvSpPr>
        <p:spPr>
          <a:xfrm>
            <a:off x="4428059" y="3314700"/>
            <a:ext cx="2354631" cy="964692"/>
          </a:xfrm>
          <a:prstGeom prst="roundRect">
            <a:avLst>
              <a:gd name="adj" fmla="val 5687"/>
            </a:avLst>
          </a:prstGeom>
          <a:solidFill>
            <a:srgbClr val="F0FDF4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04" name="Text 16">
            <a:extLst>
              <a:ext uri="{FF2B5EF4-FFF2-40B4-BE49-F238E27FC236}">
                <a16:creationId xmlns:a16="http://schemas.microsoft.com/office/drawing/2014/main" id="{AF38796D-B6AF-2746-70E1-1611DB9938B5}"/>
              </a:ext>
            </a:extLst>
          </p:cNvPr>
          <p:cNvSpPr/>
          <p:nvPr/>
        </p:nvSpPr>
        <p:spPr>
          <a:xfrm>
            <a:off x="4574363" y="3314700"/>
            <a:ext cx="2062023" cy="9646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NO </a:t>
            </a:r>
            <a:endParaRPr lang="en-US" sz="103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obligations apply. </a:t>
            </a:r>
            <a:r>
              <a:rPr lang="en-AU" sz="1050" dirty="0"/>
              <a:t>No additional child safety requirements are generally required.</a:t>
            </a:r>
            <a:endParaRPr lang="en-US" sz="1030" dirty="0"/>
          </a:p>
        </p:txBody>
      </p:sp>
      <p:sp>
        <p:nvSpPr>
          <p:cNvPr id="305" name="Shape 17">
            <a:extLst>
              <a:ext uri="{FF2B5EF4-FFF2-40B4-BE49-F238E27FC236}">
                <a16:creationId xmlns:a16="http://schemas.microsoft.com/office/drawing/2014/main" id="{DEEFD56B-08DB-0AF0-7720-5B0B21D5AF78}"/>
              </a:ext>
            </a:extLst>
          </p:cNvPr>
          <p:cNvSpPr/>
          <p:nvPr/>
        </p:nvSpPr>
        <p:spPr>
          <a:xfrm>
            <a:off x="7258178" y="1600200"/>
            <a:ext cx="7494752" cy="420624"/>
          </a:xfrm>
          <a:prstGeom prst="roundRect">
            <a:avLst>
              <a:gd name="adj" fmla="val 15217"/>
            </a:avLst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06" name="Image 2" descr="/home/claude/build/images/icons/warning_white.png">
            <a:extLst>
              <a:ext uri="{FF2B5EF4-FFF2-40B4-BE49-F238E27FC236}">
                <a16:creationId xmlns:a16="http://schemas.microsoft.com/office/drawing/2014/main" id="{C4D7F420-6737-A03C-8A88-FB9D5FDA5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4482" y="1726387"/>
            <a:ext cx="168250" cy="168250"/>
          </a:xfrm>
          <a:prstGeom prst="rect">
            <a:avLst/>
          </a:prstGeom>
        </p:spPr>
      </p:pic>
      <p:sp>
        <p:nvSpPr>
          <p:cNvPr id="307" name="Text 18">
            <a:extLst>
              <a:ext uri="{FF2B5EF4-FFF2-40B4-BE49-F238E27FC236}">
                <a16:creationId xmlns:a16="http://schemas.microsoft.com/office/drawing/2014/main" id="{B2B486E3-DB0B-8AE2-563A-8ABED899812B}"/>
              </a:ext>
            </a:extLst>
          </p:cNvPr>
          <p:cNvSpPr/>
          <p:nvPr/>
        </p:nvSpPr>
        <p:spPr>
          <a:xfrm>
            <a:off x="7682460" y="1600200"/>
            <a:ext cx="696074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CHILD SAFETY EXPOSURE LEVEL</a:t>
            </a:r>
            <a:endParaRPr lang="en-US" sz="1500" dirty="0"/>
          </a:p>
        </p:txBody>
      </p:sp>
      <p:sp>
        <p:nvSpPr>
          <p:cNvPr id="308" name="Shape 19">
            <a:extLst>
              <a:ext uri="{FF2B5EF4-FFF2-40B4-BE49-F238E27FC236}">
                <a16:creationId xmlns:a16="http://schemas.microsoft.com/office/drawing/2014/main" id="{1E45AC2B-C559-E878-C2CD-E3CDEC2EBC6F}"/>
              </a:ext>
            </a:extLst>
          </p:cNvPr>
          <p:cNvSpPr/>
          <p:nvPr/>
        </p:nvSpPr>
        <p:spPr>
          <a:xfrm>
            <a:off x="7258178" y="2020824"/>
            <a:ext cx="7494752" cy="734568"/>
          </a:xfrm>
          <a:prstGeom prst="roundRect">
            <a:avLst>
              <a:gd name="adj" fmla="val 7469"/>
            </a:avLst>
          </a:prstGeom>
          <a:solidFill>
            <a:srgbClr val="F0FDF4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09" name="Shape 20">
            <a:extLst>
              <a:ext uri="{FF2B5EF4-FFF2-40B4-BE49-F238E27FC236}">
                <a16:creationId xmlns:a16="http://schemas.microsoft.com/office/drawing/2014/main" id="{F9128D9B-240A-09EB-D436-98765E4C7624}"/>
              </a:ext>
            </a:extLst>
          </p:cNvPr>
          <p:cNvSpPr/>
          <p:nvPr/>
        </p:nvSpPr>
        <p:spPr>
          <a:xfrm>
            <a:off x="7395338" y="2205228"/>
            <a:ext cx="1005840" cy="365760"/>
          </a:xfrm>
          <a:prstGeom prst="roundRect">
            <a:avLst>
              <a:gd name="adj" fmla="val 15000"/>
            </a:avLst>
          </a:prstGeom>
          <a:solidFill>
            <a:srgbClr val="166534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10" name="Text 21">
            <a:extLst>
              <a:ext uri="{FF2B5EF4-FFF2-40B4-BE49-F238E27FC236}">
                <a16:creationId xmlns:a16="http://schemas.microsoft.com/office/drawing/2014/main" id="{1E474AFC-87DF-C987-6F9B-F8F12DB6BF61}"/>
              </a:ext>
            </a:extLst>
          </p:cNvPr>
          <p:cNvSpPr/>
          <p:nvPr/>
        </p:nvSpPr>
        <p:spPr>
          <a:xfrm>
            <a:off x="7395338" y="2205228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1200" dirty="0"/>
          </a:p>
        </p:txBody>
      </p:sp>
      <p:sp>
        <p:nvSpPr>
          <p:cNvPr id="311" name="Text 22">
            <a:extLst>
              <a:ext uri="{FF2B5EF4-FFF2-40B4-BE49-F238E27FC236}">
                <a16:creationId xmlns:a16="http://schemas.microsoft.com/office/drawing/2014/main" id="{8A0BC605-BB03-5B03-6DB3-E5A3A38487BD}"/>
              </a:ext>
            </a:extLst>
          </p:cNvPr>
          <p:cNvSpPr/>
          <p:nvPr/>
        </p:nvSpPr>
        <p:spPr>
          <a:xfrm>
            <a:off x="8565770" y="2075688"/>
            <a:ext cx="4346956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child contact, no child-accessible environment, no child-related information, and no role involving care, supervision or authority over children (e.g. office supplies, stationery).</a:t>
            </a:r>
            <a:endParaRPr lang="en-US" sz="930" dirty="0"/>
          </a:p>
        </p:txBody>
      </p:sp>
      <p:sp>
        <p:nvSpPr>
          <p:cNvPr id="312" name="Text 23">
            <a:extLst>
              <a:ext uri="{FF2B5EF4-FFF2-40B4-BE49-F238E27FC236}">
                <a16:creationId xmlns:a16="http://schemas.microsoft.com/office/drawing/2014/main" id="{DF1C8B67-ED12-B53A-27D5-5168224FD297}"/>
              </a:ext>
            </a:extLst>
          </p:cNvPr>
          <p:cNvSpPr/>
          <p:nvPr/>
        </p:nvSpPr>
        <p:spPr>
          <a:xfrm>
            <a:off x="13004166" y="2075688"/>
            <a:ext cx="1611604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3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additional requirements beyond standard obligations.</a:t>
            </a:r>
            <a:endParaRPr lang="en-US" sz="930" dirty="0"/>
          </a:p>
        </p:txBody>
      </p:sp>
      <p:sp>
        <p:nvSpPr>
          <p:cNvPr id="313" name="Shape 24">
            <a:extLst>
              <a:ext uri="{FF2B5EF4-FFF2-40B4-BE49-F238E27FC236}">
                <a16:creationId xmlns:a16="http://schemas.microsoft.com/office/drawing/2014/main" id="{0E9BB8FD-AC64-E7D8-A901-A05DD2C9CCEE}"/>
              </a:ext>
            </a:extLst>
          </p:cNvPr>
          <p:cNvSpPr/>
          <p:nvPr/>
        </p:nvSpPr>
        <p:spPr>
          <a:xfrm>
            <a:off x="7258178" y="2883408"/>
            <a:ext cx="7494752" cy="734568"/>
          </a:xfrm>
          <a:prstGeom prst="roundRect">
            <a:avLst>
              <a:gd name="adj" fmla="val 7469"/>
            </a:avLst>
          </a:prstGeom>
          <a:solidFill>
            <a:srgbClr val="FFF7ED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14" name="Shape 25">
            <a:extLst>
              <a:ext uri="{FF2B5EF4-FFF2-40B4-BE49-F238E27FC236}">
                <a16:creationId xmlns:a16="http://schemas.microsoft.com/office/drawing/2014/main" id="{75CD1C90-0624-6F3D-B7D8-B24CAF52FC1F}"/>
              </a:ext>
            </a:extLst>
          </p:cNvPr>
          <p:cNvSpPr/>
          <p:nvPr/>
        </p:nvSpPr>
        <p:spPr>
          <a:xfrm>
            <a:off x="7395338" y="3067812"/>
            <a:ext cx="1005840" cy="365760"/>
          </a:xfrm>
          <a:prstGeom prst="roundRect">
            <a:avLst>
              <a:gd name="adj" fmla="val 15000"/>
            </a:avLst>
          </a:prstGeom>
          <a:solidFill>
            <a:srgbClr val="92400E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15" name="Text 26">
            <a:extLst>
              <a:ext uri="{FF2B5EF4-FFF2-40B4-BE49-F238E27FC236}">
                <a16:creationId xmlns:a16="http://schemas.microsoft.com/office/drawing/2014/main" id="{C6477B64-E2B7-B509-98C8-0163095854EB}"/>
              </a:ext>
            </a:extLst>
          </p:cNvPr>
          <p:cNvSpPr/>
          <p:nvPr/>
        </p:nvSpPr>
        <p:spPr>
          <a:xfrm>
            <a:off x="7395338" y="3067812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1200" dirty="0"/>
          </a:p>
        </p:txBody>
      </p:sp>
      <p:sp>
        <p:nvSpPr>
          <p:cNvPr id="316" name="Text 27">
            <a:extLst>
              <a:ext uri="{FF2B5EF4-FFF2-40B4-BE49-F238E27FC236}">
                <a16:creationId xmlns:a16="http://schemas.microsoft.com/office/drawing/2014/main" id="{FD7118EF-0E41-3B8E-6D83-3BAC8B0EF7CD}"/>
              </a:ext>
            </a:extLst>
          </p:cNvPr>
          <p:cNvSpPr/>
          <p:nvPr/>
        </p:nvSpPr>
        <p:spPr>
          <a:xfrm>
            <a:off x="8565770" y="2938272"/>
            <a:ext cx="4346956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Child-accessible environments, incidental contact, child-related information handling, subcontractors or labour hire in child-accessible environments, or lower-risk online environments (e.g. maintenance, cleaning, ICT support).</a:t>
            </a:r>
            <a:endParaRPr lang="en-US" sz="930" dirty="0"/>
          </a:p>
        </p:txBody>
      </p:sp>
      <p:sp>
        <p:nvSpPr>
          <p:cNvPr id="317" name="Text 28">
            <a:extLst>
              <a:ext uri="{FF2B5EF4-FFF2-40B4-BE49-F238E27FC236}">
                <a16:creationId xmlns:a16="http://schemas.microsoft.com/office/drawing/2014/main" id="{CE3E9730-499E-EEEA-FBBC-B8BF7FEDF1B3}"/>
              </a:ext>
            </a:extLst>
          </p:cNvPr>
          <p:cNvSpPr/>
          <p:nvPr/>
        </p:nvSpPr>
        <p:spPr>
          <a:xfrm>
            <a:off x="13004166" y="2938272"/>
            <a:ext cx="1611604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3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Proportionate procurement, contract and management controls.</a:t>
            </a:r>
            <a:endParaRPr lang="en-US" sz="930" dirty="0"/>
          </a:p>
        </p:txBody>
      </p:sp>
      <p:sp>
        <p:nvSpPr>
          <p:cNvPr id="318" name="Shape 29">
            <a:extLst>
              <a:ext uri="{FF2B5EF4-FFF2-40B4-BE49-F238E27FC236}">
                <a16:creationId xmlns:a16="http://schemas.microsoft.com/office/drawing/2014/main" id="{ADB3E18D-3500-B199-F61D-4970B705C03C}"/>
              </a:ext>
            </a:extLst>
          </p:cNvPr>
          <p:cNvSpPr/>
          <p:nvPr/>
        </p:nvSpPr>
        <p:spPr>
          <a:xfrm>
            <a:off x="7258178" y="3745992"/>
            <a:ext cx="7494752" cy="734568"/>
          </a:xfrm>
          <a:prstGeom prst="roundRect">
            <a:avLst>
              <a:gd name="adj" fmla="val 7469"/>
            </a:avLst>
          </a:prstGeom>
          <a:solidFill>
            <a:srgbClr val="FEF2F2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19" name="Shape 30">
            <a:extLst>
              <a:ext uri="{FF2B5EF4-FFF2-40B4-BE49-F238E27FC236}">
                <a16:creationId xmlns:a16="http://schemas.microsoft.com/office/drawing/2014/main" id="{0A7644E4-9A0A-568C-9CF9-FA6108BA35CB}"/>
              </a:ext>
            </a:extLst>
          </p:cNvPr>
          <p:cNvSpPr/>
          <p:nvPr/>
        </p:nvSpPr>
        <p:spPr>
          <a:xfrm>
            <a:off x="7395338" y="3930396"/>
            <a:ext cx="1005840" cy="365760"/>
          </a:xfrm>
          <a:prstGeom prst="roundRect">
            <a:avLst>
              <a:gd name="adj" fmla="val 15000"/>
            </a:avLst>
          </a:prstGeom>
          <a:solidFill>
            <a:srgbClr val="7F1D1D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20" name="Text 31">
            <a:extLst>
              <a:ext uri="{FF2B5EF4-FFF2-40B4-BE49-F238E27FC236}">
                <a16:creationId xmlns:a16="http://schemas.microsoft.com/office/drawing/2014/main" id="{FA11224C-872D-789B-8DB5-647FEEB09465}"/>
              </a:ext>
            </a:extLst>
          </p:cNvPr>
          <p:cNvSpPr/>
          <p:nvPr/>
        </p:nvSpPr>
        <p:spPr>
          <a:xfrm>
            <a:off x="7395338" y="3930396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1200" dirty="0"/>
          </a:p>
        </p:txBody>
      </p:sp>
      <p:sp>
        <p:nvSpPr>
          <p:cNvPr id="321" name="Text 32">
            <a:extLst>
              <a:ext uri="{FF2B5EF4-FFF2-40B4-BE49-F238E27FC236}">
                <a16:creationId xmlns:a16="http://schemas.microsoft.com/office/drawing/2014/main" id="{4DCA48D4-444E-3E89-513C-291CAB4EEBDF}"/>
              </a:ext>
            </a:extLst>
          </p:cNvPr>
          <p:cNvSpPr/>
          <p:nvPr/>
        </p:nvSpPr>
        <p:spPr>
          <a:xfrm>
            <a:off x="8565770" y="3800856"/>
            <a:ext cx="4346956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services to children, unsupervised contact, sensitive child-related information, child-facing online platforms, welfare or support services, or responsibility for managing complaints or incidents (e.g. youth services, counselling).</a:t>
            </a:r>
            <a:endParaRPr lang="en-US" sz="930" dirty="0"/>
          </a:p>
        </p:txBody>
      </p:sp>
      <p:sp>
        <p:nvSpPr>
          <p:cNvPr id="322" name="Text 33">
            <a:extLst>
              <a:ext uri="{FF2B5EF4-FFF2-40B4-BE49-F238E27FC236}">
                <a16:creationId xmlns:a16="http://schemas.microsoft.com/office/drawing/2014/main" id="{82B9AFEB-7223-3156-9789-77205B022AF0}"/>
              </a:ext>
            </a:extLst>
          </p:cNvPr>
          <p:cNvSpPr/>
          <p:nvPr/>
        </p:nvSpPr>
        <p:spPr>
          <a:xfrm>
            <a:off x="13004166" y="3800856"/>
            <a:ext cx="1611604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3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Enhanced controls and relevant adviser involvement, if required.</a:t>
            </a:r>
            <a:endParaRPr lang="en-US" sz="930" dirty="0"/>
          </a:p>
        </p:txBody>
      </p:sp>
      <p:sp>
        <p:nvSpPr>
          <p:cNvPr id="323" name="Shape 34">
            <a:extLst>
              <a:ext uri="{FF2B5EF4-FFF2-40B4-BE49-F238E27FC236}">
                <a16:creationId xmlns:a16="http://schemas.microsoft.com/office/drawing/2014/main" id="{368EB09B-1474-9FF8-CAC8-9134B3F7F550}"/>
              </a:ext>
            </a:extLst>
          </p:cNvPr>
          <p:cNvSpPr/>
          <p:nvPr/>
        </p:nvSpPr>
        <p:spPr>
          <a:xfrm>
            <a:off x="365760" y="4663440"/>
            <a:ext cx="2716500" cy="420624"/>
          </a:xfrm>
          <a:prstGeom prst="roundRect">
            <a:avLst>
              <a:gd name="adj" fmla="val 15217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24" name="Image 3" descr="/home/claude/build/images/icons/clipboard_white.png">
            <a:extLst>
              <a:ext uri="{FF2B5EF4-FFF2-40B4-BE49-F238E27FC236}">
                <a16:creationId xmlns:a16="http://schemas.microsoft.com/office/drawing/2014/main" id="{C29932C5-F634-D5C8-06AD-A7AFB1869B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064" y="4789627"/>
            <a:ext cx="168250" cy="168250"/>
          </a:xfrm>
          <a:prstGeom prst="rect">
            <a:avLst/>
          </a:prstGeom>
        </p:spPr>
      </p:pic>
      <p:sp>
        <p:nvSpPr>
          <p:cNvPr id="325" name="Text 35">
            <a:extLst>
              <a:ext uri="{FF2B5EF4-FFF2-40B4-BE49-F238E27FC236}">
                <a16:creationId xmlns:a16="http://schemas.microsoft.com/office/drawing/2014/main" id="{08AC916F-4E65-7B79-F946-8F31CB967674}"/>
              </a:ext>
            </a:extLst>
          </p:cNvPr>
          <p:cNvSpPr/>
          <p:nvPr/>
        </p:nvSpPr>
        <p:spPr>
          <a:xfrm>
            <a:off x="790042" y="4663440"/>
            <a:ext cx="218249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</a:t>
            </a:r>
            <a:endParaRPr lang="en-US" sz="1500" dirty="0"/>
          </a:p>
        </p:txBody>
      </p:sp>
      <p:sp>
        <p:nvSpPr>
          <p:cNvPr id="326" name="Text 36">
            <a:extLst>
              <a:ext uri="{FF2B5EF4-FFF2-40B4-BE49-F238E27FC236}">
                <a16:creationId xmlns:a16="http://schemas.microsoft.com/office/drawing/2014/main" id="{CF182597-1651-4A6C-403F-24F144FFE80A}"/>
              </a:ext>
            </a:extLst>
          </p:cNvPr>
          <p:cNvSpPr/>
          <p:nvPr/>
        </p:nvSpPr>
        <p:spPr>
          <a:xfrm>
            <a:off x="365760" y="4663440"/>
            <a:ext cx="26067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DC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327" name="Shape 37">
            <a:extLst>
              <a:ext uri="{FF2B5EF4-FFF2-40B4-BE49-F238E27FC236}">
                <a16:creationId xmlns:a16="http://schemas.microsoft.com/office/drawing/2014/main" id="{AB7740BF-D13C-22E4-74FF-96EFC0756C6B}"/>
              </a:ext>
            </a:extLst>
          </p:cNvPr>
          <p:cNvSpPr/>
          <p:nvPr/>
        </p:nvSpPr>
        <p:spPr>
          <a:xfrm>
            <a:off x="365760" y="5084064"/>
            <a:ext cx="2716500" cy="2048256"/>
          </a:xfrm>
          <a:prstGeom prst="roundRect">
            <a:avLst>
              <a:gd name="adj" fmla="val 267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28" name="Text 38">
            <a:extLst>
              <a:ext uri="{FF2B5EF4-FFF2-40B4-BE49-F238E27FC236}">
                <a16:creationId xmlns:a16="http://schemas.microsoft.com/office/drawing/2014/main" id="{109E3F54-42C4-AB75-B641-D57CE8549CB1}"/>
              </a:ext>
            </a:extLst>
          </p:cNvPr>
          <p:cNvSpPr/>
          <p:nvPr/>
        </p:nvSpPr>
        <p:spPr>
          <a:xfrm>
            <a:off x="530352" y="5212080"/>
            <a:ext cx="238731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Screen for child safety relevance.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and document exposure level.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the child safety exposure and rationale.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Involve relevant advisers where needed.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Prioritise child safety and wellbeing in procurement decisions.</a:t>
            </a:r>
            <a:endParaRPr lang="en-US" sz="910" dirty="0"/>
          </a:p>
        </p:txBody>
      </p:sp>
      <p:sp>
        <p:nvSpPr>
          <p:cNvPr id="329" name="Shape 39">
            <a:extLst>
              <a:ext uri="{FF2B5EF4-FFF2-40B4-BE49-F238E27FC236}">
                <a16:creationId xmlns:a16="http://schemas.microsoft.com/office/drawing/2014/main" id="{D287375F-1A3A-6CCD-2565-2268517CD4B7}"/>
              </a:ext>
            </a:extLst>
          </p:cNvPr>
          <p:cNvSpPr/>
          <p:nvPr/>
        </p:nvSpPr>
        <p:spPr>
          <a:xfrm>
            <a:off x="3283428" y="4663440"/>
            <a:ext cx="2716500" cy="420624"/>
          </a:xfrm>
          <a:prstGeom prst="roundRect">
            <a:avLst>
              <a:gd name="adj" fmla="val 15217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30" name="Image 4" descr="/home/claude/build/images/icons/envelope_white.png">
            <a:extLst>
              <a:ext uri="{FF2B5EF4-FFF2-40B4-BE49-F238E27FC236}">
                <a16:creationId xmlns:a16="http://schemas.microsoft.com/office/drawing/2014/main" id="{8AFAFE70-FD9B-3967-C6F5-D066D757AA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9732" y="4789627"/>
            <a:ext cx="168250" cy="168250"/>
          </a:xfrm>
          <a:prstGeom prst="rect">
            <a:avLst/>
          </a:prstGeom>
        </p:spPr>
      </p:pic>
      <p:sp>
        <p:nvSpPr>
          <p:cNvPr id="331" name="Text 40">
            <a:extLst>
              <a:ext uri="{FF2B5EF4-FFF2-40B4-BE49-F238E27FC236}">
                <a16:creationId xmlns:a16="http://schemas.microsoft.com/office/drawing/2014/main" id="{5589634F-D7DA-BA32-6EFD-A30CA077A026}"/>
              </a:ext>
            </a:extLst>
          </p:cNvPr>
          <p:cNvSpPr/>
          <p:nvPr/>
        </p:nvSpPr>
        <p:spPr>
          <a:xfrm>
            <a:off x="3707709" y="4663440"/>
            <a:ext cx="218249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INVITATION</a:t>
            </a:r>
            <a:endParaRPr lang="en-US" sz="1500" dirty="0"/>
          </a:p>
        </p:txBody>
      </p:sp>
      <p:sp>
        <p:nvSpPr>
          <p:cNvPr id="332" name="Text 41">
            <a:extLst>
              <a:ext uri="{FF2B5EF4-FFF2-40B4-BE49-F238E27FC236}">
                <a16:creationId xmlns:a16="http://schemas.microsoft.com/office/drawing/2014/main" id="{59FAE1CB-AC11-B9C8-A7BC-31B8BD2E1F0B}"/>
              </a:ext>
            </a:extLst>
          </p:cNvPr>
          <p:cNvSpPr/>
          <p:nvPr/>
        </p:nvSpPr>
        <p:spPr>
          <a:xfrm>
            <a:off x="3283428" y="4663440"/>
            <a:ext cx="26067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DC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333" name="Shape 42">
            <a:extLst>
              <a:ext uri="{FF2B5EF4-FFF2-40B4-BE49-F238E27FC236}">
                <a16:creationId xmlns:a16="http://schemas.microsoft.com/office/drawing/2014/main" id="{06CB65C4-0AA0-2685-11AF-7A3BD8D2D4E1}"/>
              </a:ext>
            </a:extLst>
          </p:cNvPr>
          <p:cNvSpPr/>
          <p:nvPr/>
        </p:nvSpPr>
        <p:spPr>
          <a:xfrm>
            <a:off x="3283428" y="5084064"/>
            <a:ext cx="2716500" cy="2048256"/>
          </a:xfrm>
          <a:prstGeom prst="roundRect">
            <a:avLst>
              <a:gd name="adj" fmla="val 267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34" name="Text 43">
            <a:extLst>
              <a:ext uri="{FF2B5EF4-FFF2-40B4-BE49-F238E27FC236}">
                <a16:creationId xmlns:a16="http://schemas.microsoft.com/office/drawing/2014/main" id="{6CB2A444-FD4B-F533-AFC9-A8C506D6D710}"/>
              </a:ext>
            </a:extLst>
          </p:cNvPr>
          <p:cNvSpPr/>
          <p:nvPr/>
        </p:nvSpPr>
        <p:spPr>
          <a:xfrm>
            <a:off x="3448020" y="5212080"/>
            <a:ext cx="238731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information proportionate to exposure.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a supplier declaration where child safety exposure is identified.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suppliers to describe relevant child safety systems and controls.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excessive requests for low exposure procurements.</a:t>
            </a:r>
            <a:endParaRPr lang="en-US" sz="910" dirty="0"/>
          </a:p>
        </p:txBody>
      </p:sp>
      <p:sp>
        <p:nvSpPr>
          <p:cNvPr id="335" name="Shape 44">
            <a:extLst>
              <a:ext uri="{FF2B5EF4-FFF2-40B4-BE49-F238E27FC236}">
                <a16:creationId xmlns:a16="http://schemas.microsoft.com/office/drawing/2014/main" id="{2B645431-C0E3-D6A1-B796-B7345E631397}"/>
              </a:ext>
            </a:extLst>
          </p:cNvPr>
          <p:cNvSpPr/>
          <p:nvPr/>
        </p:nvSpPr>
        <p:spPr>
          <a:xfrm>
            <a:off x="6201095" y="4663440"/>
            <a:ext cx="2716500" cy="420624"/>
          </a:xfrm>
          <a:prstGeom prst="roundRect">
            <a:avLst>
              <a:gd name="adj" fmla="val 15217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36" name="Image 5" descr="/home/claude/build/images/icons/search_white.png">
            <a:extLst>
              <a:ext uri="{FF2B5EF4-FFF2-40B4-BE49-F238E27FC236}">
                <a16:creationId xmlns:a16="http://schemas.microsoft.com/office/drawing/2014/main" id="{A43C15E1-6B4C-B783-C0F4-C4277CA97B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7399" y="4789627"/>
            <a:ext cx="168250" cy="168250"/>
          </a:xfrm>
          <a:prstGeom prst="rect">
            <a:avLst/>
          </a:prstGeom>
        </p:spPr>
      </p:pic>
      <p:sp>
        <p:nvSpPr>
          <p:cNvPr id="337" name="Text 45">
            <a:extLst>
              <a:ext uri="{FF2B5EF4-FFF2-40B4-BE49-F238E27FC236}">
                <a16:creationId xmlns:a16="http://schemas.microsoft.com/office/drawing/2014/main" id="{198E6689-092B-A630-64BB-DEB05A66FFD3}"/>
              </a:ext>
            </a:extLst>
          </p:cNvPr>
          <p:cNvSpPr/>
          <p:nvPr/>
        </p:nvSpPr>
        <p:spPr>
          <a:xfrm>
            <a:off x="6625377" y="4663440"/>
            <a:ext cx="218249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</a:t>
            </a:r>
            <a:endParaRPr lang="en-US" sz="1500" dirty="0"/>
          </a:p>
        </p:txBody>
      </p:sp>
      <p:sp>
        <p:nvSpPr>
          <p:cNvPr id="338" name="Text 46">
            <a:extLst>
              <a:ext uri="{FF2B5EF4-FFF2-40B4-BE49-F238E27FC236}">
                <a16:creationId xmlns:a16="http://schemas.microsoft.com/office/drawing/2014/main" id="{1035615A-DC32-8A86-E6EA-086C2DA2CF8B}"/>
              </a:ext>
            </a:extLst>
          </p:cNvPr>
          <p:cNvSpPr/>
          <p:nvPr/>
        </p:nvSpPr>
        <p:spPr>
          <a:xfrm>
            <a:off x="6201095" y="4663440"/>
            <a:ext cx="26067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DC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339" name="Shape 47">
            <a:extLst>
              <a:ext uri="{FF2B5EF4-FFF2-40B4-BE49-F238E27FC236}">
                <a16:creationId xmlns:a16="http://schemas.microsoft.com/office/drawing/2014/main" id="{4463331B-95EB-96E9-CC9E-E117313B0969}"/>
              </a:ext>
            </a:extLst>
          </p:cNvPr>
          <p:cNvSpPr/>
          <p:nvPr/>
        </p:nvSpPr>
        <p:spPr>
          <a:xfrm>
            <a:off x="6201095" y="5084064"/>
            <a:ext cx="2716500" cy="2048256"/>
          </a:xfrm>
          <a:prstGeom prst="roundRect">
            <a:avLst>
              <a:gd name="adj" fmla="val 267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40" name="Text 48">
            <a:extLst>
              <a:ext uri="{FF2B5EF4-FFF2-40B4-BE49-F238E27FC236}">
                <a16:creationId xmlns:a16="http://schemas.microsoft.com/office/drawing/2014/main" id="{A0821F02-4B7B-EE41-710F-49873605B1DC}"/>
              </a:ext>
            </a:extLst>
          </p:cNvPr>
          <p:cNvSpPr/>
          <p:nvPr/>
        </p:nvSpPr>
        <p:spPr>
          <a:xfrm>
            <a:off x="6365687" y="5212080"/>
            <a:ext cx="238731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whether appropriate child safety systems and controls have been demonstrated.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governance, screening, training and incident management where relevant.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Apply evaluation methods proportionate to the identified exposure.</a:t>
            </a:r>
            <a:endParaRPr lang="en-US" sz="910" dirty="0"/>
          </a:p>
        </p:txBody>
      </p:sp>
      <p:sp>
        <p:nvSpPr>
          <p:cNvPr id="341" name="Shape 49">
            <a:extLst>
              <a:ext uri="{FF2B5EF4-FFF2-40B4-BE49-F238E27FC236}">
                <a16:creationId xmlns:a16="http://schemas.microsoft.com/office/drawing/2014/main" id="{192EF05B-5833-C9EA-2642-52192CC51A6D}"/>
              </a:ext>
            </a:extLst>
          </p:cNvPr>
          <p:cNvSpPr/>
          <p:nvPr/>
        </p:nvSpPr>
        <p:spPr>
          <a:xfrm>
            <a:off x="9118763" y="4663440"/>
            <a:ext cx="2716500" cy="420624"/>
          </a:xfrm>
          <a:prstGeom prst="roundRect">
            <a:avLst>
              <a:gd name="adj" fmla="val 15217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42" name="Image 6" descr="/home/claude/build/images/icons/handshake_white.png">
            <a:extLst>
              <a:ext uri="{FF2B5EF4-FFF2-40B4-BE49-F238E27FC236}">
                <a16:creationId xmlns:a16="http://schemas.microsoft.com/office/drawing/2014/main" id="{2DCE10A0-B53B-51B2-5F94-C24CC1828B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5067" y="4789627"/>
            <a:ext cx="168250" cy="168250"/>
          </a:xfrm>
          <a:prstGeom prst="rect">
            <a:avLst/>
          </a:prstGeom>
        </p:spPr>
      </p:pic>
      <p:sp>
        <p:nvSpPr>
          <p:cNvPr id="343" name="Text 50">
            <a:extLst>
              <a:ext uri="{FF2B5EF4-FFF2-40B4-BE49-F238E27FC236}">
                <a16:creationId xmlns:a16="http://schemas.microsoft.com/office/drawing/2014/main" id="{C75F0F13-11C4-C697-6475-4ECF315E1F02}"/>
              </a:ext>
            </a:extLst>
          </p:cNvPr>
          <p:cNvSpPr/>
          <p:nvPr/>
        </p:nvSpPr>
        <p:spPr>
          <a:xfrm>
            <a:off x="9543044" y="4663440"/>
            <a:ext cx="218249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</a:t>
            </a:r>
            <a:endParaRPr lang="en-US" sz="1500" dirty="0"/>
          </a:p>
        </p:txBody>
      </p:sp>
      <p:sp>
        <p:nvSpPr>
          <p:cNvPr id="344" name="Text 51">
            <a:extLst>
              <a:ext uri="{FF2B5EF4-FFF2-40B4-BE49-F238E27FC236}">
                <a16:creationId xmlns:a16="http://schemas.microsoft.com/office/drawing/2014/main" id="{928FE55F-5ECF-8A71-4763-6E4E01C9D1F5}"/>
              </a:ext>
            </a:extLst>
          </p:cNvPr>
          <p:cNvSpPr/>
          <p:nvPr/>
        </p:nvSpPr>
        <p:spPr>
          <a:xfrm>
            <a:off x="9118763" y="4663440"/>
            <a:ext cx="26067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DC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345" name="Shape 52">
            <a:extLst>
              <a:ext uri="{FF2B5EF4-FFF2-40B4-BE49-F238E27FC236}">
                <a16:creationId xmlns:a16="http://schemas.microsoft.com/office/drawing/2014/main" id="{E18D68BC-5853-0C00-4980-8D70953274C3}"/>
              </a:ext>
            </a:extLst>
          </p:cNvPr>
          <p:cNvSpPr/>
          <p:nvPr/>
        </p:nvSpPr>
        <p:spPr>
          <a:xfrm>
            <a:off x="9118763" y="5084064"/>
            <a:ext cx="2716500" cy="2048256"/>
          </a:xfrm>
          <a:prstGeom prst="roundRect">
            <a:avLst>
              <a:gd name="adj" fmla="val 267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46" name="Text 53">
            <a:extLst>
              <a:ext uri="{FF2B5EF4-FFF2-40B4-BE49-F238E27FC236}">
                <a16:creationId xmlns:a16="http://schemas.microsoft.com/office/drawing/2014/main" id="{6377573D-9AD5-6E50-4DFD-CD1FA4C89C2B}"/>
              </a:ext>
            </a:extLst>
          </p:cNvPr>
          <p:cNvSpPr/>
          <p:nvPr/>
        </p:nvSpPr>
        <p:spPr>
          <a:xfrm>
            <a:off x="9283355" y="5212080"/>
            <a:ext cx="238731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contractual coverage is appropriate to the identified exposure.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additional obligations where existing terms are insufficient.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 relevant obligations to subcontractors.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specialist advice where appropriate.</a:t>
            </a:r>
            <a:endParaRPr lang="en-US" sz="910" dirty="0"/>
          </a:p>
        </p:txBody>
      </p:sp>
      <p:sp>
        <p:nvSpPr>
          <p:cNvPr id="347" name="Shape 54">
            <a:extLst>
              <a:ext uri="{FF2B5EF4-FFF2-40B4-BE49-F238E27FC236}">
                <a16:creationId xmlns:a16="http://schemas.microsoft.com/office/drawing/2014/main" id="{4E4FA185-C998-69FE-3C32-013A027F7903}"/>
              </a:ext>
            </a:extLst>
          </p:cNvPr>
          <p:cNvSpPr/>
          <p:nvPr/>
        </p:nvSpPr>
        <p:spPr>
          <a:xfrm>
            <a:off x="12036430" y="4663440"/>
            <a:ext cx="2716500" cy="420624"/>
          </a:xfrm>
          <a:prstGeom prst="roundRect">
            <a:avLst>
              <a:gd name="adj" fmla="val 15217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48" name="Image 7" descr="/home/claude/build/images/icons/tasks_white.png">
            <a:extLst>
              <a:ext uri="{FF2B5EF4-FFF2-40B4-BE49-F238E27FC236}">
                <a16:creationId xmlns:a16="http://schemas.microsoft.com/office/drawing/2014/main" id="{1AEB93DE-8A08-27FF-4945-505E95C21E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82734" y="4789627"/>
            <a:ext cx="168250" cy="168250"/>
          </a:xfrm>
          <a:prstGeom prst="rect">
            <a:avLst/>
          </a:prstGeom>
        </p:spPr>
      </p:pic>
      <p:sp>
        <p:nvSpPr>
          <p:cNvPr id="349" name="Text 55">
            <a:extLst>
              <a:ext uri="{FF2B5EF4-FFF2-40B4-BE49-F238E27FC236}">
                <a16:creationId xmlns:a16="http://schemas.microsoft.com/office/drawing/2014/main" id="{A00AC340-B380-DA7C-AC0E-4528AF6838E5}"/>
              </a:ext>
            </a:extLst>
          </p:cNvPr>
          <p:cNvSpPr/>
          <p:nvPr/>
        </p:nvSpPr>
        <p:spPr>
          <a:xfrm>
            <a:off x="12460712" y="4663440"/>
            <a:ext cx="218249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</a:t>
            </a:r>
            <a:endParaRPr lang="en-US" sz="1500" dirty="0"/>
          </a:p>
        </p:txBody>
      </p:sp>
      <p:sp>
        <p:nvSpPr>
          <p:cNvPr id="350" name="Text 56">
            <a:extLst>
              <a:ext uri="{FF2B5EF4-FFF2-40B4-BE49-F238E27FC236}">
                <a16:creationId xmlns:a16="http://schemas.microsoft.com/office/drawing/2014/main" id="{B016C619-AB38-5A35-DAE5-99233F6F9E19}"/>
              </a:ext>
            </a:extLst>
          </p:cNvPr>
          <p:cNvSpPr/>
          <p:nvPr/>
        </p:nvSpPr>
        <p:spPr>
          <a:xfrm>
            <a:off x="12036430" y="4663440"/>
            <a:ext cx="26067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DC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351" name="Shape 57">
            <a:extLst>
              <a:ext uri="{FF2B5EF4-FFF2-40B4-BE49-F238E27FC236}">
                <a16:creationId xmlns:a16="http://schemas.microsoft.com/office/drawing/2014/main" id="{143391A0-80BC-755D-4CAD-C78E0D7D8EDD}"/>
              </a:ext>
            </a:extLst>
          </p:cNvPr>
          <p:cNvSpPr/>
          <p:nvPr/>
        </p:nvSpPr>
        <p:spPr>
          <a:xfrm>
            <a:off x="12036430" y="5084064"/>
            <a:ext cx="2716500" cy="2048256"/>
          </a:xfrm>
          <a:prstGeom prst="roundRect">
            <a:avLst>
              <a:gd name="adj" fmla="val 267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52" name="Text 58">
            <a:extLst>
              <a:ext uri="{FF2B5EF4-FFF2-40B4-BE49-F238E27FC236}">
                <a16:creationId xmlns:a16="http://schemas.microsoft.com/office/drawing/2014/main" id="{D4B6725D-B421-B879-708A-A82032B4AA93}"/>
              </a:ext>
            </a:extLst>
          </p:cNvPr>
          <p:cNvSpPr/>
          <p:nvPr/>
        </p:nvSpPr>
        <p:spPr>
          <a:xfrm>
            <a:off x="12201022" y="5212080"/>
            <a:ext cx="238731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 incidents, complaints, corrective actions and significant personnel or subcontractor changes.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agreed controls remain effective.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child safety visible throughout contract.</a:t>
            </a:r>
            <a:endParaRPr lang="en-US" sz="91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1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 concerns through approved pathways.</a:t>
            </a:r>
            <a:endParaRPr lang="en-US" sz="910" dirty="0"/>
          </a:p>
        </p:txBody>
      </p:sp>
      <p:sp>
        <p:nvSpPr>
          <p:cNvPr id="353" name="Shape 59">
            <a:extLst>
              <a:ext uri="{FF2B5EF4-FFF2-40B4-BE49-F238E27FC236}">
                <a16:creationId xmlns:a16="http://schemas.microsoft.com/office/drawing/2014/main" id="{852A1815-9E50-438B-13C0-83DB7D5C3C9A}"/>
              </a:ext>
            </a:extLst>
          </p:cNvPr>
          <p:cNvSpPr/>
          <p:nvPr/>
        </p:nvSpPr>
        <p:spPr>
          <a:xfrm>
            <a:off x="365760" y="7315200"/>
            <a:ext cx="6042611" cy="420624"/>
          </a:xfrm>
          <a:prstGeom prst="roundRect">
            <a:avLst>
              <a:gd name="adj" fmla="val 15217"/>
            </a:avLst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54" name="Image 8" descr="/home/claude/build/images/icons/check_white.png">
            <a:extLst>
              <a:ext uri="{FF2B5EF4-FFF2-40B4-BE49-F238E27FC236}">
                <a16:creationId xmlns:a16="http://schemas.microsoft.com/office/drawing/2014/main" id="{92D7C049-D5D8-C0B3-306A-01ABFC47C1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064" y="7441387"/>
            <a:ext cx="168250" cy="168250"/>
          </a:xfrm>
          <a:prstGeom prst="rect">
            <a:avLst/>
          </a:prstGeom>
        </p:spPr>
      </p:pic>
      <p:sp>
        <p:nvSpPr>
          <p:cNvPr id="355" name="Text 60">
            <a:extLst>
              <a:ext uri="{FF2B5EF4-FFF2-40B4-BE49-F238E27FC236}">
                <a16:creationId xmlns:a16="http://schemas.microsoft.com/office/drawing/2014/main" id="{91E30CCA-B501-AB6F-D54A-EC8C8BC72408}"/>
              </a:ext>
            </a:extLst>
          </p:cNvPr>
          <p:cNvSpPr/>
          <p:nvPr/>
        </p:nvSpPr>
        <p:spPr>
          <a:xfrm>
            <a:off x="790042" y="7315200"/>
            <a:ext cx="550860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GOOD LOOKS LIKE (SUMMARY)</a:t>
            </a:r>
            <a:endParaRPr lang="en-US" sz="1500" dirty="0"/>
          </a:p>
        </p:txBody>
      </p:sp>
      <p:sp>
        <p:nvSpPr>
          <p:cNvPr id="356" name="Shape 61">
            <a:extLst>
              <a:ext uri="{FF2B5EF4-FFF2-40B4-BE49-F238E27FC236}">
                <a16:creationId xmlns:a16="http://schemas.microsoft.com/office/drawing/2014/main" id="{DFC05E90-DB01-35D8-31B8-4BCE9EED33CE}"/>
              </a:ext>
            </a:extLst>
          </p:cNvPr>
          <p:cNvSpPr/>
          <p:nvPr/>
        </p:nvSpPr>
        <p:spPr>
          <a:xfrm>
            <a:off x="365760" y="7735824"/>
            <a:ext cx="6042611" cy="2086661"/>
          </a:xfrm>
          <a:prstGeom prst="roundRect">
            <a:avLst>
              <a:gd name="adj" fmla="val 262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57" name="Shape 62">
            <a:extLst>
              <a:ext uri="{FF2B5EF4-FFF2-40B4-BE49-F238E27FC236}">
                <a16:creationId xmlns:a16="http://schemas.microsoft.com/office/drawing/2014/main" id="{9EEE72B9-6010-7FCE-0AFC-50D688F0C031}"/>
              </a:ext>
            </a:extLst>
          </p:cNvPr>
          <p:cNvSpPr/>
          <p:nvPr/>
        </p:nvSpPr>
        <p:spPr>
          <a:xfrm>
            <a:off x="530352" y="7863840"/>
            <a:ext cx="1417320" cy="186903"/>
          </a:xfrm>
          <a:prstGeom prst="roundRect">
            <a:avLst>
              <a:gd name="adj" fmla="val 2446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58" name="Text 63">
            <a:extLst>
              <a:ext uri="{FF2B5EF4-FFF2-40B4-BE49-F238E27FC236}">
                <a16:creationId xmlns:a16="http://schemas.microsoft.com/office/drawing/2014/main" id="{CB2AD610-5FE3-D270-8C9E-A52653A25D7C}"/>
              </a:ext>
            </a:extLst>
          </p:cNvPr>
          <p:cNvSpPr/>
          <p:nvPr/>
        </p:nvSpPr>
        <p:spPr>
          <a:xfrm>
            <a:off x="530352" y="7863840"/>
            <a:ext cx="1417320" cy="1869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</a:t>
            </a:r>
            <a:endParaRPr lang="en-US" sz="1080" dirty="0"/>
          </a:p>
        </p:txBody>
      </p:sp>
      <p:sp>
        <p:nvSpPr>
          <p:cNvPr id="359" name="Text 64">
            <a:extLst>
              <a:ext uri="{FF2B5EF4-FFF2-40B4-BE49-F238E27FC236}">
                <a16:creationId xmlns:a16="http://schemas.microsoft.com/office/drawing/2014/main" id="{3C9E978F-4177-6F33-1837-A3EB9A1DF20A}"/>
              </a:ext>
            </a:extLst>
          </p:cNvPr>
          <p:cNvSpPr/>
          <p:nvPr/>
        </p:nvSpPr>
        <p:spPr>
          <a:xfrm>
            <a:off x="2112264" y="7808976"/>
            <a:ext cx="4122371" cy="333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Exposure considered and documented.</a:t>
            </a:r>
            <a:endParaRPr lang="en-US" sz="1080" dirty="0"/>
          </a:p>
        </p:txBody>
      </p:sp>
      <p:sp>
        <p:nvSpPr>
          <p:cNvPr id="360" name="Shape 65">
            <a:extLst>
              <a:ext uri="{FF2B5EF4-FFF2-40B4-BE49-F238E27FC236}">
                <a16:creationId xmlns:a16="http://schemas.microsoft.com/office/drawing/2014/main" id="{BE038931-DB76-6DBB-AB46-58ADAFB3D7DD}"/>
              </a:ext>
            </a:extLst>
          </p:cNvPr>
          <p:cNvSpPr/>
          <p:nvPr/>
        </p:nvSpPr>
        <p:spPr>
          <a:xfrm>
            <a:off x="530352" y="8197047"/>
            <a:ext cx="1417320" cy="186903"/>
          </a:xfrm>
          <a:prstGeom prst="roundRect">
            <a:avLst>
              <a:gd name="adj" fmla="val 2446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61" name="Text 66">
            <a:extLst>
              <a:ext uri="{FF2B5EF4-FFF2-40B4-BE49-F238E27FC236}">
                <a16:creationId xmlns:a16="http://schemas.microsoft.com/office/drawing/2014/main" id="{CFE4260A-9770-75CE-5284-3362DB3B754A}"/>
              </a:ext>
            </a:extLst>
          </p:cNvPr>
          <p:cNvSpPr/>
          <p:nvPr/>
        </p:nvSpPr>
        <p:spPr>
          <a:xfrm>
            <a:off x="530352" y="8197047"/>
            <a:ext cx="1417320" cy="1869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Invitation</a:t>
            </a:r>
            <a:endParaRPr lang="en-US" sz="1080" dirty="0"/>
          </a:p>
        </p:txBody>
      </p:sp>
      <p:sp>
        <p:nvSpPr>
          <p:cNvPr id="362" name="Text 67">
            <a:extLst>
              <a:ext uri="{FF2B5EF4-FFF2-40B4-BE49-F238E27FC236}">
                <a16:creationId xmlns:a16="http://schemas.microsoft.com/office/drawing/2014/main" id="{EB550439-EC2A-5846-79E8-65A3EA3EA2DD}"/>
              </a:ext>
            </a:extLst>
          </p:cNvPr>
          <p:cNvSpPr/>
          <p:nvPr/>
        </p:nvSpPr>
        <p:spPr>
          <a:xfrm>
            <a:off x="2112264" y="8142183"/>
            <a:ext cx="4122371" cy="333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requirements proportionate to exposure.</a:t>
            </a:r>
            <a:endParaRPr lang="en-US" sz="1080" dirty="0"/>
          </a:p>
        </p:txBody>
      </p:sp>
      <p:sp>
        <p:nvSpPr>
          <p:cNvPr id="363" name="Shape 68">
            <a:extLst>
              <a:ext uri="{FF2B5EF4-FFF2-40B4-BE49-F238E27FC236}">
                <a16:creationId xmlns:a16="http://schemas.microsoft.com/office/drawing/2014/main" id="{C9CCF8B2-F263-E285-94A1-E2C586FE8B11}"/>
              </a:ext>
            </a:extLst>
          </p:cNvPr>
          <p:cNvSpPr/>
          <p:nvPr/>
        </p:nvSpPr>
        <p:spPr>
          <a:xfrm>
            <a:off x="530352" y="8530255"/>
            <a:ext cx="1417320" cy="186903"/>
          </a:xfrm>
          <a:prstGeom prst="roundRect">
            <a:avLst>
              <a:gd name="adj" fmla="val 2446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64" name="Text 69">
            <a:extLst>
              <a:ext uri="{FF2B5EF4-FFF2-40B4-BE49-F238E27FC236}">
                <a16:creationId xmlns:a16="http://schemas.microsoft.com/office/drawing/2014/main" id="{085024B1-6B68-8BA8-6181-E718F2465B6D}"/>
              </a:ext>
            </a:extLst>
          </p:cNvPr>
          <p:cNvSpPr/>
          <p:nvPr/>
        </p:nvSpPr>
        <p:spPr>
          <a:xfrm>
            <a:off x="530352" y="8530255"/>
            <a:ext cx="1417320" cy="1869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</a:t>
            </a:r>
            <a:endParaRPr lang="en-US" sz="1080" dirty="0"/>
          </a:p>
        </p:txBody>
      </p:sp>
      <p:sp>
        <p:nvSpPr>
          <p:cNvPr id="365" name="Text 70">
            <a:extLst>
              <a:ext uri="{FF2B5EF4-FFF2-40B4-BE49-F238E27FC236}">
                <a16:creationId xmlns:a16="http://schemas.microsoft.com/office/drawing/2014/main" id="{7371CD98-DBEA-B784-7083-C4799812FF63}"/>
              </a:ext>
            </a:extLst>
          </p:cNvPr>
          <p:cNvSpPr/>
          <p:nvPr/>
        </p:nvSpPr>
        <p:spPr>
          <a:xfrm>
            <a:off x="2112264" y="8475391"/>
            <a:ext cx="4122371" cy="333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assessed, not just policies reviewed.</a:t>
            </a:r>
            <a:endParaRPr lang="en-US" sz="1080" dirty="0"/>
          </a:p>
        </p:txBody>
      </p:sp>
      <p:sp>
        <p:nvSpPr>
          <p:cNvPr id="366" name="Shape 71">
            <a:extLst>
              <a:ext uri="{FF2B5EF4-FFF2-40B4-BE49-F238E27FC236}">
                <a16:creationId xmlns:a16="http://schemas.microsoft.com/office/drawing/2014/main" id="{A59D3411-440D-F57A-720B-B0E1C55AAF46}"/>
              </a:ext>
            </a:extLst>
          </p:cNvPr>
          <p:cNvSpPr/>
          <p:nvPr/>
        </p:nvSpPr>
        <p:spPr>
          <a:xfrm>
            <a:off x="530352" y="8863462"/>
            <a:ext cx="1417320" cy="186903"/>
          </a:xfrm>
          <a:prstGeom prst="roundRect">
            <a:avLst>
              <a:gd name="adj" fmla="val 2446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67" name="Text 72">
            <a:extLst>
              <a:ext uri="{FF2B5EF4-FFF2-40B4-BE49-F238E27FC236}">
                <a16:creationId xmlns:a16="http://schemas.microsoft.com/office/drawing/2014/main" id="{B1E21677-3D55-10DE-BC7A-878BD7CD5115}"/>
              </a:ext>
            </a:extLst>
          </p:cNvPr>
          <p:cNvSpPr/>
          <p:nvPr/>
        </p:nvSpPr>
        <p:spPr>
          <a:xfrm>
            <a:off x="530352" y="8863462"/>
            <a:ext cx="1417320" cy="1869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</a:t>
            </a:r>
            <a:endParaRPr lang="en-US" sz="1080" dirty="0"/>
          </a:p>
        </p:txBody>
      </p:sp>
      <p:sp>
        <p:nvSpPr>
          <p:cNvPr id="368" name="Text 73">
            <a:extLst>
              <a:ext uri="{FF2B5EF4-FFF2-40B4-BE49-F238E27FC236}">
                <a16:creationId xmlns:a16="http://schemas.microsoft.com/office/drawing/2014/main" id="{AC840301-9C60-FFC6-15F6-17BD07BAD994}"/>
              </a:ext>
            </a:extLst>
          </p:cNvPr>
          <p:cNvSpPr/>
          <p:nvPr/>
        </p:nvSpPr>
        <p:spPr>
          <a:xfrm>
            <a:off x="2112264" y="8808598"/>
            <a:ext cx="4122371" cy="333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Obligations clear, practical and enforceable.</a:t>
            </a:r>
            <a:endParaRPr lang="en-US" sz="1080" dirty="0"/>
          </a:p>
        </p:txBody>
      </p:sp>
      <p:sp>
        <p:nvSpPr>
          <p:cNvPr id="369" name="Shape 74">
            <a:extLst>
              <a:ext uri="{FF2B5EF4-FFF2-40B4-BE49-F238E27FC236}">
                <a16:creationId xmlns:a16="http://schemas.microsoft.com/office/drawing/2014/main" id="{86097FFA-11D3-F0EB-D84E-E93B0EE62785}"/>
              </a:ext>
            </a:extLst>
          </p:cNvPr>
          <p:cNvSpPr/>
          <p:nvPr/>
        </p:nvSpPr>
        <p:spPr>
          <a:xfrm>
            <a:off x="530352" y="9196669"/>
            <a:ext cx="1417320" cy="186903"/>
          </a:xfrm>
          <a:prstGeom prst="roundRect">
            <a:avLst>
              <a:gd name="adj" fmla="val 2446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70" name="Text 75">
            <a:extLst>
              <a:ext uri="{FF2B5EF4-FFF2-40B4-BE49-F238E27FC236}">
                <a16:creationId xmlns:a16="http://schemas.microsoft.com/office/drawing/2014/main" id="{CC8AB340-18E1-D2DF-31E0-133802716F4A}"/>
              </a:ext>
            </a:extLst>
          </p:cNvPr>
          <p:cNvSpPr/>
          <p:nvPr/>
        </p:nvSpPr>
        <p:spPr>
          <a:xfrm>
            <a:off x="530352" y="9196669"/>
            <a:ext cx="1417320" cy="1869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</a:t>
            </a:r>
            <a:endParaRPr lang="en-US" sz="1080" dirty="0"/>
          </a:p>
        </p:txBody>
      </p:sp>
      <p:sp>
        <p:nvSpPr>
          <p:cNvPr id="371" name="Text 76">
            <a:extLst>
              <a:ext uri="{FF2B5EF4-FFF2-40B4-BE49-F238E27FC236}">
                <a16:creationId xmlns:a16="http://schemas.microsoft.com/office/drawing/2014/main" id="{ACD410BC-E65E-8F2A-1E24-A0DCA723AE6C}"/>
              </a:ext>
            </a:extLst>
          </p:cNvPr>
          <p:cNvSpPr/>
          <p:nvPr/>
        </p:nvSpPr>
        <p:spPr>
          <a:xfrm>
            <a:off x="2112264" y="9141805"/>
            <a:ext cx="4122371" cy="333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Monitoring and escalation processes in place.</a:t>
            </a:r>
            <a:endParaRPr lang="en-US" sz="1080" dirty="0"/>
          </a:p>
        </p:txBody>
      </p:sp>
      <p:sp>
        <p:nvSpPr>
          <p:cNvPr id="372" name="Text 77">
            <a:extLst>
              <a:ext uri="{FF2B5EF4-FFF2-40B4-BE49-F238E27FC236}">
                <a16:creationId xmlns:a16="http://schemas.microsoft.com/office/drawing/2014/main" id="{9317E527-6F97-3A83-CA11-3DEA86F6949E}"/>
              </a:ext>
            </a:extLst>
          </p:cNvPr>
          <p:cNvSpPr/>
          <p:nvPr/>
        </p:nvSpPr>
        <p:spPr>
          <a:xfrm>
            <a:off x="530352" y="9475013"/>
            <a:ext cx="57134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86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exposure-differentiated detail by stage, see Annexure A, Quick Reference: What good looks like.</a:t>
            </a:r>
            <a:endParaRPr lang="en-US" sz="860" dirty="0"/>
          </a:p>
        </p:txBody>
      </p:sp>
      <p:sp>
        <p:nvSpPr>
          <p:cNvPr id="373" name="Shape 78">
            <a:extLst>
              <a:ext uri="{FF2B5EF4-FFF2-40B4-BE49-F238E27FC236}">
                <a16:creationId xmlns:a16="http://schemas.microsoft.com/office/drawing/2014/main" id="{A1248BCD-F4A7-AB56-E714-79D1C4BD25E9}"/>
              </a:ext>
            </a:extLst>
          </p:cNvPr>
          <p:cNvSpPr/>
          <p:nvPr/>
        </p:nvSpPr>
        <p:spPr>
          <a:xfrm>
            <a:off x="6682691" y="7315200"/>
            <a:ext cx="8070238" cy="420624"/>
          </a:xfrm>
          <a:prstGeom prst="roundRect">
            <a:avLst>
              <a:gd name="adj" fmla="val 15217"/>
            </a:avLst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74" name="Image 9" descr="/home/claude/build/images/icons/compass_white.png">
            <a:extLst>
              <a:ext uri="{FF2B5EF4-FFF2-40B4-BE49-F238E27FC236}">
                <a16:creationId xmlns:a16="http://schemas.microsoft.com/office/drawing/2014/main" id="{E91C57AC-D22D-EFF4-3B46-CD4123CB68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8995" y="7441387"/>
            <a:ext cx="168250" cy="168250"/>
          </a:xfrm>
          <a:prstGeom prst="rect">
            <a:avLst/>
          </a:prstGeom>
        </p:spPr>
      </p:pic>
      <p:sp>
        <p:nvSpPr>
          <p:cNvPr id="375" name="Text 79">
            <a:extLst>
              <a:ext uri="{FF2B5EF4-FFF2-40B4-BE49-F238E27FC236}">
                <a16:creationId xmlns:a16="http://schemas.microsoft.com/office/drawing/2014/main" id="{6A6DD3C0-C7A9-407D-2586-CA311FB55528}"/>
              </a:ext>
            </a:extLst>
          </p:cNvPr>
          <p:cNvSpPr/>
          <p:nvPr/>
        </p:nvSpPr>
        <p:spPr>
          <a:xfrm>
            <a:off x="7106973" y="7315200"/>
            <a:ext cx="7536229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APPROACH</a:t>
            </a:r>
            <a:endParaRPr lang="en-US" sz="1500" dirty="0"/>
          </a:p>
        </p:txBody>
      </p:sp>
      <p:sp>
        <p:nvSpPr>
          <p:cNvPr id="376" name="Shape 80">
            <a:extLst>
              <a:ext uri="{FF2B5EF4-FFF2-40B4-BE49-F238E27FC236}">
                <a16:creationId xmlns:a16="http://schemas.microsoft.com/office/drawing/2014/main" id="{86DB0EF9-EE6D-997E-0B38-588720FA9D0A}"/>
              </a:ext>
            </a:extLst>
          </p:cNvPr>
          <p:cNvSpPr/>
          <p:nvPr/>
        </p:nvSpPr>
        <p:spPr>
          <a:xfrm>
            <a:off x="6682691" y="7735824"/>
            <a:ext cx="8070238" cy="1051750"/>
          </a:xfrm>
          <a:prstGeom prst="roundRect">
            <a:avLst>
              <a:gd name="adj" fmla="val 626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77" name="Shape 81">
            <a:extLst>
              <a:ext uri="{FF2B5EF4-FFF2-40B4-BE49-F238E27FC236}">
                <a16:creationId xmlns:a16="http://schemas.microsoft.com/office/drawing/2014/main" id="{24D7FA09-B264-F2BF-71B3-350493D3EB9B}"/>
              </a:ext>
            </a:extLst>
          </p:cNvPr>
          <p:cNvSpPr/>
          <p:nvPr/>
        </p:nvSpPr>
        <p:spPr>
          <a:xfrm>
            <a:off x="7507566" y="7863840"/>
            <a:ext cx="367810" cy="367810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78" name="Image 10" descr="/home/claude/build/images/icons/check_navy.png">
            <a:extLst>
              <a:ext uri="{FF2B5EF4-FFF2-40B4-BE49-F238E27FC236}">
                <a16:creationId xmlns:a16="http://schemas.microsoft.com/office/drawing/2014/main" id="{A2A4CB7D-8EDC-ED02-03FF-C928EBD5CD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81128" y="7937402"/>
            <a:ext cx="220686" cy="220686"/>
          </a:xfrm>
          <a:prstGeom prst="rect">
            <a:avLst/>
          </a:prstGeom>
        </p:spPr>
      </p:pic>
      <p:sp>
        <p:nvSpPr>
          <p:cNvPr id="379" name="Text 82">
            <a:extLst>
              <a:ext uri="{FF2B5EF4-FFF2-40B4-BE49-F238E27FC236}">
                <a16:creationId xmlns:a16="http://schemas.microsoft.com/office/drawing/2014/main" id="{0ECD06DD-B7FB-14BB-41AB-D5242D2A0250}"/>
              </a:ext>
            </a:extLst>
          </p:cNvPr>
          <p:cNvSpPr/>
          <p:nvPr/>
        </p:nvSpPr>
        <p:spPr>
          <a:xfrm>
            <a:off x="6728411" y="8286514"/>
            <a:ext cx="192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RECOGNISE</a:t>
            </a:r>
            <a:endParaRPr lang="en-US" sz="950" dirty="0"/>
          </a:p>
        </p:txBody>
      </p:sp>
      <p:sp>
        <p:nvSpPr>
          <p:cNvPr id="380" name="Text 83">
            <a:extLst>
              <a:ext uri="{FF2B5EF4-FFF2-40B4-BE49-F238E27FC236}">
                <a16:creationId xmlns:a16="http://schemas.microsoft.com/office/drawing/2014/main" id="{C0E13F5D-90BF-C28E-11E3-BFA1166A17A0}"/>
              </a:ext>
            </a:extLst>
          </p:cNvPr>
          <p:cNvSpPr/>
          <p:nvPr/>
        </p:nvSpPr>
        <p:spPr>
          <a:xfrm>
            <a:off x="6728411" y="8487682"/>
            <a:ext cx="192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chemeClr val="tx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exposure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81" name="Text 84">
            <a:extLst>
              <a:ext uri="{FF2B5EF4-FFF2-40B4-BE49-F238E27FC236}">
                <a16:creationId xmlns:a16="http://schemas.microsoft.com/office/drawing/2014/main" id="{B165516F-9BC3-0532-0C78-40FB52221C01}"/>
              </a:ext>
            </a:extLst>
          </p:cNvPr>
          <p:cNvSpPr/>
          <p:nvPr/>
        </p:nvSpPr>
        <p:spPr>
          <a:xfrm>
            <a:off x="8590523" y="7938017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9DE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100" dirty="0"/>
          </a:p>
        </p:txBody>
      </p:sp>
      <p:sp>
        <p:nvSpPr>
          <p:cNvPr id="382" name="Shape 85">
            <a:extLst>
              <a:ext uri="{FF2B5EF4-FFF2-40B4-BE49-F238E27FC236}">
                <a16:creationId xmlns:a16="http://schemas.microsoft.com/office/drawing/2014/main" id="{2F244322-2E76-1508-79E8-AE42806A9096}"/>
              </a:ext>
            </a:extLst>
          </p:cNvPr>
          <p:cNvSpPr/>
          <p:nvPr/>
        </p:nvSpPr>
        <p:spPr>
          <a:xfrm>
            <a:off x="9525125" y="7863840"/>
            <a:ext cx="367810" cy="367810"/>
          </a:xfrm>
          <a:prstGeom prst="ellipse">
            <a:avLst/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83" name="Image 11" descr="/home/claude/build/images/icons/shield_white.png">
            <a:extLst>
              <a:ext uri="{FF2B5EF4-FFF2-40B4-BE49-F238E27FC236}">
                <a16:creationId xmlns:a16="http://schemas.microsoft.com/office/drawing/2014/main" id="{24637E3C-25B8-4E66-5BD2-E98DEC52B99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98687" y="7937402"/>
            <a:ext cx="220686" cy="220686"/>
          </a:xfrm>
          <a:prstGeom prst="rect">
            <a:avLst/>
          </a:prstGeom>
        </p:spPr>
      </p:pic>
      <p:sp>
        <p:nvSpPr>
          <p:cNvPr id="384" name="Text 86">
            <a:extLst>
              <a:ext uri="{FF2B5EF4-FFF2-40B4-BE49-F238E27FC236}">
                <a16:creationId xmlns:a16="http://schemas.microsoft.com/office/drawing/2014/main" id="{DF91B89D-F597-2E43-3445-64C6FD251F37}"/>
              </a:ext>
            </a:extLst>
          </p:cNvPr>
          <p:cNvSpPr/>
          <p:nvPr/>
        </p:nvSpPr>
        <p:spPr>
          <a:xfrm>
            <a:off x="8745971" y="8286514"/>
            <a:ext cx="192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APPLY</a:t>
            </a:r>
            <a:endParaRPr lang="en-US" sz="950" dirty="0"/>
          </a:p>
        </p:txBody>
      </p:sp>
      <p:sp>
        <p:nvSpPr>
          <p:cNvPr id="385" name="Text 87">
            <a:extLst>
              <a:ext uri="{FF2B5EF4-FFF2-40B4-BE49-F238E27FC236}">
                <a16:creationId xmlns:a16="http://schemas.microsoft.com/office/drawing/2014/main" id="{E3F72F6B-D472-E516-EE2A-284CA7416AC3}"/>
              </a:ext>
            </a:extLst>
          </p:cNvPr>
          <p:cNvSpPr/>
          <p:nvPr/>
        </p:nvSpPr>
        <p:spPr>
          <a:xfrm>
            <a:off x="8745971" y="8487682"/>
            <a:ext cx="192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chemeClr val="tx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proportionate controls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86" name="Text 88">
            <a:extLst>
              <a:ext uri="{FF2B5EF4-FFF2-40B4-BE49-F238E27FC236}">
                <a16:creationId xmlns:a16="http://schemas.microsoft.com/office/drawing/2014/main" id="{65DB9E49-ACE9-8B42-582C-B5CF83E75C26}"/>
              </a:ext>
            </a:extLst>
          </p:cNvPr>
          <p:cNvSpPr/>
          <p:nvPr/>
        </p:nvSpPr>
        <p:spPr>
          <a:xfrm>
            <a:off x="10608082" y="7938017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9DE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100" dirty="0"/>
          </a:p>
        </p:txBody>
      </p:sp>
      <p:sp>
        <p:nvSpPr>
          <p:cNvPr id="387" name="Shape 89">
            <a:extLst>
              <a:ext uri="{FF2B5EF4-FFF2-40B4-BE49-F238E27FC236}">
                <a16:creationId xmlns:a16="http://schemas.microsoft.com/office/drawing/2014/main" id="{1BD0BEAE-9CD0-7DCD-CB52-44A0D616BE84}"/>
              </a:ext>
            </a:extLst>
          </p:cNvPr>
          <p:cNvSpPr/>
          <p:nvPr/>
        </p:nvSpPr>
        <p:spPr>
          <a:xfrm>
            <a:off x="11542685" y="7863840"/>
            <a:ext cx="367810" cy="367810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88" name="Image 12" descr="/home/claude/build/images/icons/search_white.png">
            <a:extLst>
              <a:ext uri="{FF2B5EF4-FFF2-40B4-BE49-F238E27FC236}">
                <a16:creationId xmlns:a16="http://schemas.microsoft.com/office/drawing/2014/main" id="{D48A6E75-40E9-BCF0-331A-2635B327BD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16247" y="7937402"/>
            <a:ext cx="220686" cy="220686"/>
          </a:xfrm>
          <a:prstGeom prst="rect">
            <a:avLst/>
          </a:prstGeom>
        </p:spPr>
      </p:pic>
      <p:sp>
        <p:nvSpPr>
          <p:cNvPr id="389" name="Text 90">
            <a:extLst>
              <a:ext uri="{FF2B5EF4-FFF2-40B4-BE49-F238E27FC236}">
                <a16:creationId xmlns:a16="http://schemas.microsoft.com/office/drawing/2014/main" id="{5BBAD54A-3E24-2DA3-F76F-9D83A5C868B9}"/>
              </a:ext>
            </a:extLst>
          </p:cNvPr>
          <p:cNvSpPr/>
          <p:nvPr/>
        </p:nvSpPr>
        <p:spPr>
          <a:xfrm>
            <a:off x="10763530" y="8286514"/>
            <a:ext cx="192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</a:t>
            </a:r>
            <a:endParaRPr lang="en-US" sz="950" dirty="0"/>
          </a:p>
        </p:txBody>
      </p:sp>
      <p:sp>
        <p:nvSpPr>
          <p:cNvPr id="390" name="Text 91">
            <a:extLst>
              <a:ext uri="{FF2B5EF4-FFF2-40B4-BE49-F238E27FC236}">
                <a16:creationId xmlns:a16="http://schemas.microsoft.com/office/drawing/2014/main" id="{1B1B104D-8A55-79DF-233F-6EEA23F5E5E5}"/>
              </a:ext>
            </a:extLst>
          </p:cNvPr>
          <p:cNvSpPr/>
          <p:nvPr/>
        </p:nvSpPr>
        <p:spPr>
          <a:xfrm>
            <a:off x="10763530" y="8487682"/>
            <a:ext cx="192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chemeClr val="tx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delivery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91" name="Text 92">
            <a:extLst>
              <a:ext uri="{FF2B5EF4-FFF2-40B4-BE49-F238E27FC236}">
                <a16:creationId xmlns:a16="http://schemas.microsoft.com/office/drawing/2014/main" id="{CDE65A74-D921-7E33-FFAE-EFACE150FEED}"/>
              </a:ext>
            </a:extLst>
          </p:cNvPr>
          <p:cNvSpPr/>
          <p:nvPr/>
        </p:nvSpPr>
        <p:spPr>
          <a:xfrm>
            <a:off x="12625642" y="7938017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9DE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</a:t>
            </a:r>
            <a:endParaRPr lang="en-US" sz="1100" dirty="0"/>
          </a:p>
        </p:txBody>
      </p:sp>
      <p:sp>
        <p:nvSpPr>
          <p:cNvPr id="392" name="Shape 93">
            <a:extLst>
              <a:ext uri="{FF2B5EF4-FFF2-40B4-BE49-F238E27FC236}">
                <a16:creationId xmlns:a16="http://schemas.microsoft.com/office/drawing/2014/main" id="{84B53D0F-3A24-EBC2-8AA9-8409461C1DD0}"/>
              </a:ext>
            </a:extLst>
          </p:cNvPr>
          <p:cNvSpPr/>
          <p:nvPr/>
        </p:nvSpPr>
        <p:spPr>
          <a:xfrm>
            <a:off x="13560245" y="7863840"/>
            <a:ext cx="367810" cy="367810"/>
          </a:xfrm>
          <a:prstGeom prst="ellipse">
            <a:avLst/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93" name="Image 13" descr="/home/claude/build/images/icons/bell_white.png">
            <a:extLst>
              <a:ext uri="{FF2B5EF4-FFF2-40B4-BE49-F238E27FC236}">
                <a16:creationId xmlns:a16="http://schemas.microsoft.com/office/drawing/2014/main" id="{71F95807-B1DE-C116-6D8D-908E1D6581B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633807" y="7937402"/>
            <a:ext cx="220686" cy="220686"/>
          </a:xfrm>
          <a:prstGeom prst="rect">
            <a:avLst/>
          </a:prstGeom>
        </p:spPr>
      </p:pic>
      <p:sp>
        <p:nvSpPr>
          <p:cNvPr id="394" name="Text 94">
            <a:extLst>
              <a:ext uri="{FF2B5EF4-FFF2-40B4-BE49-F238E27FC236}">
                <a16:creationId xmlns:a16="http://schemas.microsoft.com/office/drawing/2014/main" id="{39A248FF-DA3C-31B0-95DF-296ECF4BECDF}"/>
              </a:ext>
            </a:extLst>
          </p:cNvPr>
          <p:cNvSpPr/>
          <p:nvPr/>
        </p:nvSpPr>
        <p:spPr>
          <a:xfrm>
            <a:off x="12781090" y="8286514"/>
            <a:ext cx="192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</a:t>
            </a:r>
            <a:endParaRPr lang="en-US" sz="950" dirty="0"/>
          </a:p>
        </p:txBody>
      </p:sp>
      <p:sp>
        <p:nvSpPr>
          <p:cNvPr id="395" name="Text 95">
            <a:extLst>
              <a:ext uri="{FF2B5EF4-FFF2-40B4-BE49-F238E27FC236}">
                <a16:creationId xmlns:a16="http://schemas.microsoft.com/office/drawing/2014/main" id="{8452B2AC-943A-97F8-B79A-5C4E47DBBB5D}"/>
              </a:ext>
            </a:extLst>
          </p:cNvPr>
          <p:cNvSpPr/>
          <p:nvPr/>
        </p:nvSpPr>
        <p:spPr>
          <a:xfrm>
            <a:off x="12781090" y="8487682"/>
            <a:ext cx="192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chemeClr val="tx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concerns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96" name="Shape 96">
            <a:extLst>
              <a:ext uri="{FF2B5EF4-FFF2-40B4-BE49-F238E27FC236}">
                <a16:creationId xmlns:a16="http://schemas.microsoft.com/office/drawing/2014/main" id="{086911AE-8F82-7773-3931-A4A4A3AEC66D}"/>
              </a:ext>
            </a:extLst>
          </p:cNvPr>
          <p:cNvSpPr/>
          <p:nvPr/>
        </p:nvSpPr>
        <p:spPr>
          <a:xfrm>
            <a:off x="6676007" y="8834621"/>
            <a:ext cx="8070238" cy="384048"/>
          </a:xfrm>
          <a:prstGeom prst="roundRect">
            <a:avLst>
              <a:gd name="adj" fmla="val 16667"/>
            </a:avLst>
          </a:prstGeom>
          <a:solidFill>
            <a:srgbClr val="7F1D1D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97" name="Image 14" descr="/home/claude/build/images/icons/bell_white.png">
            <a:extLst>
              <a:ext uri="{FF2B5EF4-FFF2-40B4-BE49-F238E27FC236}">
                <a16:creationId xmlns:a16="http://schemas.microsoft.com/office/drawing/2014/main" id="{30F73968-23FD-CA49-D87D-6F9508A68B1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2311" y="8949836"/>
            <a:ext cx="153619" cy="153619"/>
          </a:xfrm>
          <a:prstGeom prst="rect">
            <a:avLst/>
          </a:prstGeom>
        </p:spPr>
      </p:pic>
      <p:sp>
        <p:nvSpPr>
          <p:cNvPr id="398" name="Text 97">
            <a:extLst>
              <a:ext uri="{FF2B5EF4-FFF2-40B4-BE49-F238E27FC236}">
                <a16:creationId xmlns:a16="http://schemas.microsoft.com/office/drawing/2014/main" id="{BAEF632F-0F18-8A77-7AEC-2A3FE29867DE}"/>
              </a:ext>
            </a:extLst>
          </p:cNvPr>
          <p:cNvSpPr/>
          <p:nvPr/>
        </p:nvSpPr>
        <p:spPr>
          <a:xfrm>
            <a:off x="7085658" y="8834621"/>
            <a:ext cx="755085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A CONCERN IS RAISED</a:t>
            </a:r>
            <a:endParaRPr lang="en-US" sz="1500" dirty="0"/>
          </a:p>
        </p:txBody>
      </p:sp>
      <p:sp>
        <p:nvSpPr>
          <p:cNvPr id="399" name="Shape 98">
            <a:extLst>
              <a:ext uri="{FF2B5EF4-FFF2-40B4-BE49-F238E27FC236}">
                <a16:creationId xmlns:a16="http://schemas.microsoft.com/office/drawing/2014/main" id="{569CFD25-9D0D-2C83-8E21-F4F82256854D}"/>
              </a:ext>
            </a:extLst>
          </p:cNvPr>
          <p:cNvSpPr/>
          <p:nvPr/>
        </p:nvSpPr>
        <p:spPr>
          <a:xfrm>
            <a:off x="6676007" y="9218668"/>
            <a:ext cx="8070238" cy="733481"/>
          </a:xfrm>
          <a:prstGeom prst="roundRect">
            <a:avLst>
              <a:gd name="adj" fmla="val 8284"/>
            </a:avLst>
          </a:prstGeom>
          <a:solidFill>
            <a:srgbClr val="FEF2F2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400" name="Text 99">
            <a:extLst>
              <a:ext uri="{FF2B5EF4-FFF2-40B4-BE49-F238E27FC236}">
                <a16:creationId xmlns:a16="http://schemas.microsoft.com/office/drawing/2014/main" id="{326006CE-828C-2D4E-0846-198DA36DABAB}"/>
              </a:ext>
            </a:extLst>
          </p:cNvPr>
          <p:cNvSpPr/>
          <p:nvPr/>
        </p:nvSpPr>
        <p:spPr>
          <a:xfrm>
            <a:off x="6813167" y="9291821"/>
            <a:ext cx="19489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</a:t>
            </a:r>
            <a:endParaRPr lang="en-US" sz="1000" dirty="0"/>
          </a:p>
        </p:txBody>
      </p:sp>
      <p:sp>
        <p:nvSpPr>
          <p:cNvPr id="401" name="Text 100">
            <a:extLst>
              <a:ext uri="{FF2B5EF4-FFF2-40B4-BE49-F238E27FC236}">
                <a16:creationId xmlns:a16="http://schemas.microsoft.com/office/drawing/2014/main" id="{33FAD2B7-312A-0769-F4EA-1B642EA06976}"/>
              </a:ext>
            </a:extLst>
          </p:cNvPr>
          <p:cNvSpPr/>
          <p:nvPr/>
        </p:nvSpPr>
        <p:spPr>
          <a:xfrm>
            <a:off x="6813167" y="9547853"/>
            <a:ext cx="1948980" cy="3330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who raised it, when and what was reported.</a:t>
            </a:r>
            <a:endParaRPr lang="en-US" sz="930" dirty="0"/>
          </a:p>
        </p:txBody>
      </p:sp>
      <p:sp>
        <p:nvSpPr>
          <p:cNvPr id="402" name="Text 101">
            <a:extLst>
              <a:ext uri="{FF2B5EF4-FFF2-40B4-BE49-F238E27FC236}">
                <a16:creationId xmlns:a16="http://schemas.microsoft.com/office/drawing/2014/main" id="{AB3EE474-E22C-0F8B-EA69-A5D8EE690ACE}"/>
              </a:ext>
            </a:extLst>
          </p:cNvPr>
          <p:cNvSpPr/>
          <p:nvPr/>
        </p:nvSpPr>
        <p:spPr>
          <a:xfrm>
            <a:off x="8807867" y="9291821"/>
            <a:ext cx="19489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</a:t>
            </a:r>
            <a:endParaRPr lang="en-US" sz="1000" dirty="0"/>
          </a:p>
        </p:txBody>
      </p:sp>
      <p:sp>
        <p:nvSpPr>
          <p:cNvPr id="403" name="Text 102">
            <a:extLst>
              <a:ext uri="{FF2B5EF4-FFF2-40B4-BE49-F238E27FC236}">
                <a16:creationId xmlns:a16="http://schemas.microsoft.com/office/drawing/2014/main" id="{864D80AF-99EE-8F42-55F8-3E21393259FA}"/>
              </a:ext>
            </a:extLst>
          </p:cNvPr>
          <p:cNvSpPr/>
          <p:nvPr/>
        </p:nvSpPr>
        <p:spPr>
          <a:xfrm>
            <a:off x="8807867" y="9547853"/>
            <a:ext cx="1948980" cy="3330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the agency's approved pathway.</a:t>
            </a:r>
            <a:endParaRPr lang="en-US" sz="930" dirty="0"/>
          </a:p>
        </p:txBody>
      </p:sp>
      <p:sp>
        <p:nvSpPr>
          <p:cNvPr id="404" name="Text 103">
            <a:extLst>
              <a:ext uri="{FF2B5EF4-FFF2-40B4-BE49-F238E27FC236}">
                <a16:creationId xmlns:a16="http://schemas.microsoft.com/office/drawing/2014/main" id="{652E54EC-6A3E-77A2-0016-523B501891F6}"/>
              </a:ext>
            </a:extLst>
          </p:cNvPr>
          <p:cNvSpPr/>
          <p:nvPr/>
        </p:nvSpPr>
        <p:spPr>
          <a:xfrm>
            <a:off x="10802566" y="9291821"/>
            <a:ext cx="19489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PRESERVE</a:t>
            </a:r>
            <a:endParaRPr lang="en-US" sz="1000" dirty="0"/>
          </a:p>
        </p:txBody>
      </p:sp>
      <p:sp>
        <p:nvSpPr>
          <p:cNvPr id="405" name="Text 104">
            <a:extLst>
              <a:ext uri="{FF2B5EF4-FFF2-40B4-BE49-F238E27FC236}">
                <a16:creationId xmlns:a16="http://schemas.microsoft.com/office/drawing/2014/main" id="{E790D3C2-AAE2-FCA7-A48B-6695CA0CE111}"/>
              </a:ext>
            </a:extLst>
          </p:cNvPr>
          <p:cNvSpPr/>
          <p:nvPr/>
        </p:nvSpPr>
        <p:spPr>
          <a:xfrm>
            <a:off x="10802566" y="9547853"/>
            <a:ext cx="1948980" cy="3330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Retain relevant records and documentation.</a:t>
            </a:r>
            <a:endParaRPr lang="en-US" sz="930" dirty="0"/>
          </a:p>
        </p:txBody>
      </p:sp>
      <p:sp>
        <p:nvSpPr>
          <p:cNvPr id="406" name="Text 105">
            <a:extLst>
              <a:ext uri="{FF2B5EF4-FFF2-40B4-BE49-F238E27FC236}">
                <a16:creationId xmlns:a16="http://schemas.microsoft.com/office/drawing/2014/main" id="{18353C17-430F-0436-6221-40ED7AD7D7E9}"/>
              </a:ext>
            </a:extLst>
          </p:cNvPr>
          <p:cNvSpPr/>
          <p:nvPr/>
        </p:nvSpPr>
        <p:spPr>
          <a:xfrm>
            <a:off x="12797266" y="9291821"/>
            <a:ext cx="19489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INVESTIGATE</a:t>
            </a:r>
            <a:endParaRPr lang="en-US" sz="1000" dirty="0"/>
          </a:p>
        </p:txBody>
      </p:sp>
      <p:sp>
        <p:nvSpPr>
          <p:cNvPr id="407" name="Text 106">
            <a:extLst>
              <a:ext uri="{FF2B5EF4-FFF2-40B4-BE49-F238E27FC236}">
                <a16:creationId xmlns:a16="http://schemas.microsoft.com/office/drawing/2014/main" id="{34C4992A-3E72-AA96-36F0-81042D88BEF2}"/>
              </a:ext>
            </a:extLst>
          </p:cNvPr>
          <p:cNvSpPr/>
          <p:nvPr/>
        </p:nvSpPr>
        <p:spPr>
          <a:xfrm>
            <a:off x="12797266" y="9547853"/>
            <a:ext cx="1948980" cy="3330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 managers are not investigators.</a:t>
            </a:r>
            <a:endParaRPr lang="en-US" sz="930" dirty="0"/>
          </a:p>
        </p:txBody>
      </p:sp>
      <p:pic>
        <p:nvPicPr>
          <p:cNvPr id="408" name="Image 12" descr="/home/claude/build/images/icons/search_white.png">
            <a:extLst>
              <a:ext uri="{FF2B5EF4-FFF2-40B4-BE49-F238E27FC236}">
                <a16:creationId xmlns:a16="http://schemas.microsoft.com/office/drawing/2014/main" id="{3A3924E3-8F8B-B3FA-1462-B2BAD9722E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6279" y="7940400"/>
            <a:ext cx="220686" cy="22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95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14">
            <a:extLst>
              <a:ext uri="{FF2B5EF4-FFF2-40B4-BE49-F238E27FC236}">
                <a16:creationId xmlns:a16="http://schemas.microsoft.com/office/drawing/2014/main" id="{8B5AE95A-F3FC-44A0-A34A-2E6AF6E9B906}"/>
              </a:ext>
            </a:extLst>
          </p:cNvPr>
          <p:cNvSpPr/>
          <p:nvPr/>
        </p:nvSpPr>
        <p:spPr>
          <a:xfrm>
            <a:off x="379476" y="6390093"/>
            <a:ext cx="3884536" cy="1408176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FF4F99CB-D34E-9237-C207-455B26C7B495}"/>
              </a:ext>
            </a:extLst>
          </p:cNvPr>
          <p:cNvSpPr/>
          <p:nvPr/>
        </p:nvSpPr>
        <p:spPr>
          <a:xfrm>
            <a:off x="0" y="0"/>
            <a:ext cx="15118690" cy="777240"/>
          </a:xfrm>
          <a:prstGeom prst="rect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F93F538-0120-4182-5242-63AEEBAB9335}"/>
              </a:ext>
            </a:extLst>
          </p:cNvPr>
          <p:cNvSpPr/>
          <p:nvPr/>
        </p:nvSpPr>
        <p:spPr>
          <a:xfrm>
            <a:off x="365760" y="0"/>
            <a:ext cx="11887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 Safety in Procurement – Application</a:t>
            </a:r>
            <a:endParaRPr lang="en-US" sz="3000" dirty="0"/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E23BEA08-3AA0-9970-97FF-5D9661B365B7}"/>
              </a:ext>
            </a:extLst>
          </p:cNvPr>
          <p:cNvSpPr/>
          <p:nvPr/>
        </p:nvSpPr>
        <p:spPr>
          <a:xfrm>
            <a:off x="0" y="777240"/>
            <a:ext cx="15118690" cy="724662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39BEA099-8A77-CE84-E260-0CA614D9E09C}"/>
              </a:ext>
            </a:extLst>
          </p:cNvPr>
          <p:cNvSpPr/>
          <p:nvPr/>
        </p:nvSpPr>
        <p:spPr>
          <a:xfrm>
            <a:off x="137160" y="798957"/>
            <a:ext cx="310896" cy="310896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80FB08DB-B8E8-FB5C-42CC-F1EBFB6F7234}"/>
              </a:ext>
            </a:extLst>
          </p:cNvPr>
          <p:cNvSpPr/>
          <p:nvPr/>
        </p:nvSpPr>
        <p:spPr>
          <a:xfrm>
            <a:off x="640080" y="813816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APPLY IT</a:t>
            </a:r>
            <a:endParaRPr lang="en-US" sz="1400" dirty="0"/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D9850441-10E7-FC65-349B-279140C7187F}"/>
              </a:ext>
            </a:extLst>
          </p:cNvPr>
          <p:cNvSpPr/>
          <p:nvPr/>
        </p:nvSpPr>
        <p:spPr>
          <a:xfrm>
            <a:off x="169546" y="1165860"/>
            <a:ext cx="138385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this worked example to understand what to ask suppliers, what to look for in responses, and what to monitor during delivery.</a:t>
            </a:r>
            <a:endParaRPr lang="en-US" sz="1350" dirty="0"/>
          </a:p>
        </p:txBody>
      </p:sp>
      <p:pic>
        <p:nvPicPr>
          <p:cNvPr id="8" name="Image 0" descr="/home/claude/build/images/icons/lightbulb_white.png">
            <a:extLst>
              <a:ext uri="{FF2B5EF4-FFF2-40B4-BE49-F238E27FC236}">
                <a16:creationId xmlns:a16="http://schemas.microsoft.com/office/drawing/2014/main" id="{884CDBC2-97F0-61D3-02FD-95157D8A9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" y="862965"/>
            <a:ext cx="182880" cy="182880"/>
          </a:xfrm>
          <a:prstGeom prst="rect">
            <a:avLst/>
          </a:prstGeom>
        </p:spPr>
      </p:pic>
      <p:pic>
        <p:nvPicPr>
          <p:cNvPr id="197" name="Picture 196">
            <a:extLst>
              <a:ext uri="{FF2B5EF4-FFF2-40B4-BE49-F238E27FC236}">
                <a16:creationId xmlns:a16="http://schemas.microsoft.com/office/drawing/2014/main" id="{47EC2A8D-08F5-F5FD-8779-4EAB3AAA8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1958082" y="10088766"/>
            <a:ext cx="2829735" cy="476785"/>
          </a:xfrm>
          <a:prstGeom prst="rect">
            <a:avLst/>
          </a:prstGeom>
        </p:spPr>
      </p:pic>
      <p:sp>
        <p:nvSpPr>
          <p:cNvPr id="303" name="Shape 83">
            <a:extLst>
              <a:ext uri="{FF2B5EF4-FFF2-40B4-BE49-F238E27FC236}">
                <a16:creationId xmlns:a16="http://schemas.microsoft.com/office/drawing/2014/main" id="{0F7745DC-30B5-954B-344A-0F9079321C76}"/>
              </a:ext>
            </a:extLst>
          </p:cNvPr>
          <p:cNvSpPr/>
          <p:nvPr/>
        </p:nvSpPr>
        <p:spPr>
          <a:xfrm>
            <a:off x="365760" y="10020527"/>
            <a:ext cx="14387170" cy="0"/>
          </a:xfrm>
          <a:prstGeom prst="line">
            <a:avLst/>
          </a:prstGeom>
          <a:noFill/>
          <a:ln w="12700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06" name="Text 84">
            <a:extLst>
              <a:ext uri="{FF2B5EF4-FFF2-40B4-BE49-F238E27FC236}">
                <a16:creationId xmlns:a16="http://schemas.microsoft.com/office/drawing/2014/main" id="{34719601-0A64-D793-E430-53153BF10829}"/>
              </a:ext>
            </a:extLst>
          </p:cNvPr>
          <p:cNvSpPr/>
          <p:nvPr/>
        </p:nvSpPr>
        <p:spPr>
          <a:xfrm>
            <a:off x="365760" y="10087661"/>
            <a:ext cx="1127821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both are asked: compliance confirms the minimum requirement, the supplier response confirms practical capability </a:t>
            </a:r>
            <a:r>
              <a:rPr lang="en-US" sz="1050" b="1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differentiates suppliers</a:t>
            </a:r>
            <a:r>
              <a:rPr lang="en-US" sz="105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050" dirty="0"/>
          </a:p>
        </p:txBody>
      </p:sp>
      <p:sp>
        <p:nvSpPr>
          <p:cNvPr id="307" name="Shape 8">
            <a:extLst>
              <a:ext uri="{FF2B5EF4-FFF2-40B4-BE49-F238E27FC236}">
                <a16:creationId xmlns:a16="http://schemas.microsoft.com/office/drawing/2014/main" id="{6CEEC894-FCD1-213B-0A17-8410BA25B032}"/>
              </a:ext>
            </a:extLst>
          </p:cNvPr>
          <p:cNvSpPr/>
          <p:nvPr/>
        </p:nvSpPr>
        <p:spPr>
          <a:xfrm>
            <a:off x="384048" y="1635213"/>
            <a:ext cx="3884536" cy="420624"/>
          </a:xfrm>
          <a:prstGeom prst="roundRect">
            <a:avLst>
              <a:gd name="adj" fmla="val 15217"/>
            </a:avLst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08" name="Image 1" descr="/home/claude/build/images/icons/tools_white.png">
            <a:extLst>
              <a:ext uri="{FF2B5EF4-FFF2-40B4-BE49-F238E27FC236}">
                <a16:creationId xmlns:a16="http://schemas.microsoft.com/office/drawing/2014/main" id="{AB0A574E-79C9-4556-6E76-A9B618A15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1761400"/>
            <a:ext cx="168250" cy="168250"/>
          </a:xfrm>
          <a:prstGeom prst="rect">
            <a:avLst/>
          </a:prstGeom>
        </p:spPr>
      </p:pic>
      <p:sp>
        <p:nvSpPr>
          <p:cNvPr id="309" name="Text 9">
            <a:extLst>
              <a:ext uri="{FF2B5EF4-FFF2-40B4-BE49-F238E27FC236}">
                <a16:creationId xmlns:a16="http://schemas.microsoft.com/office/drawing/2014/main" id="{E43BFC26-B85B-38F4-F763-99D8FE77DCA8}"/>
              </a:ext>
            </a:extLst>
          </p:cNvPr>
          <p:cNvSpPr/>
          <p:nvPr/>
        </p:nvSpPr>
        <p:spPr>
          <a:xfrm>
            <a:off x="808330" y="1635213"/>
            <a:ext cx="335052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SCENARIO</a:t>
            </a:r>
            <a:endParaRPr lang="en-US" sz="1500" dirty="0"/>
          </a:p>
        </p:txBody>
      </p:sp>
      <p:sp>
        <p:nvSpPr>
          <p:cNvPr id="310" name="Shape 10">
            <a:extLst>
              <a:ext uri="{FF2B5EF4-FFF2-40B4-BE49-F238E27FC236}">
                <a16:creationId xmlns:a16="http://schemas.microsoft.com/office/drawing/2014/main" id="{ABC7920D-41B1-10F3-DE28-D73765BD7123}"/>
              </a:ext>
            </a:extLst>
          </p:cNvPr>
          <p:cNvSpPr/>
          <p:nvPr/>
        </p:nvSpPr>
        <p:spPr>
          <a:xfrm>
            <a:off x="384048" y="2055837"/>
            <a:ext cx="3884536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11" name="Text 11">
            <a:extLst>
              <a:ext uri="{FF2B5EF4-FFF2-40B4-BE49-F238E27FC236}">
                <a16:creationId xmlns:a16="http://schemas.microsoft.com/office/drawing/2014/main" id="{4F5F83DF-30DA-096A-C953-0CCFE0A155BF}"/>
              </a:ext>
            </a:extLst>
          </p:cNvPr>
          <p:cNvSpPr/>
          <p:nvPr/>
        </p:nvSpPr>
        <p:spPr>
          <a:xfrm>
            <a:off x="548640" y="2147277"/>
            <a:ext cx="35553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08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procurement: </a:t>
            </a:r>
            <a:endParaRPr lang="en-US" sz="108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agency is establishing a panel for electrical and plumbing maintenance across state schools.</a:t>
            </a:r>
            <a:endParaRPr lang="en-US" sz="1080" dirty="0"/>
          </a:p>
        </p:txBody>
      </p:sp>
      <p:sp>
        <p:nvSpPr>
          <p:cNvPr id="312" name="Shape 12">
            <a:extLst>
              <a:ext uri="{FF2B5EF4-FFF2-40B4-BE49-F238E27FC236}">
                <a16:creationId xmlns:a16="http://schemas.microsoft.com/office/drawing/2014/main" id="{9AEFA564-4236-4961-082A-EFE78FED838E}"/>
              </a:ext>
            </a:extLst>
          </p:cNvPr>
          <p:cNvSpPr/>
          <p:nvPr/>
        </p:nvSpPr>
        <p:spPr>
          <a:xfrm>
            <a:off x="384048" y="3198837"/>
            <a:ext cx="3884536" cy="365760"/>
          </a:xfrm>
          <a:prstGeom prst="roundRect">
            <a:avLst>
              <a:gd name="adj" fmla="val 17500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13" name="Image 2" descr="/home/claude/build/images/icons/question_white.png">
            <a:extLst>
              <a:ext uri="{FF2B5EF4-FFF2-40B4-BE49-F238E27FC236}">
                <a16:creationId xmlns:a16="http://schemas.microsoft.com/office/drawing/2014/main" id="{C120BC5D-3B78-E597-0470-34BAB678A4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" y="3308565"/>
            <a:ext cx="146304" cy="146304"/>
          </a:xfrm>
          <a:prstGeom prst="rect">
            <a:avLst/>
          </a:prstGeom>
        </p:spPr>
      </p:pic>
      <p:sp>
        <p:nvSpPr>
          <p:cNvPr id="314" name="Text 13">
            <a:extLst>
              <a:ext uri="{FF2B5EF4-FFF2-40B4-BE49-F238E27FC236}">
                <a16:creationId xmlns:a16="http://schemas.microsoft.com/office/drawing/2014/main" id="{5D690398-78E1-3A23-3EF8-6E8AD4198C1C}"/>
              </a:ext>
            </a:extLst>
          </p:cNvPr>
          <p:cNvSpPr/>
          <p:nvPr/>
        </p:nvSpPr>
        <p:spPr>
          <a:xfrm>
            <a:off x="786384" y="3198837"/>
            <a:ext cx="3372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IT RELEVANT?</a:t>
            </a:r>
            <a:endParaRPr lang="en-US" sz="1500" dirty="0"/>
          </a:p>
        </p:txBody>
      </p:sp>
      <p:sp>
        <p:nvSpPr>
          <p:cNvPr id="315" name="Shape 14">
            <a:extLst>
              <a:ext uri="{FF2B5EF4-FFF2-40B4-BE49-F238E27FC236}">
                <a16:creationId xmlns:a16="http://schemas.microsoft.com/office/drawing/2014/main" id="{3A21B7AB-D9B2-CE3D-ADE2-5AC18AEAD6E6}"/>
              </a:ext>
            </a:extLst>
          </p:cNvPr>
          <p:cNvSpPr/>
          <p:nvPr/>
        </p:nvSpPr>
        <p:spPr>
          <a:xfrm>
            <a:off x="384048" y="3564597"/>
            <a:ext cx="3884536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316" name="Image 3" descr="/home/claude/build/images/icons/check_green.png">
            <a:extLst>
              <a:ext uri="{FF2B5EF4-FFF2-40B4-BE49-F238E27FC236}">
                <a16:creationId xmlns:a16="http://schemas.microsoft.com/office/drawing/2014/main" id="{6EBF3212-1D86-A291-678A-0837B8693D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496" y="3707635"/>
            <a:ext cx="146304" cy="146304"/>
          </a:xfrm>
          <a:prstGeom prst="rect">
            <a:avLst/>
          </a:prstGeom>
        </p:spPr>
      </p:pic>
      <p:sp>
        <p:nvSpPr>
          <p:cNvPr id="317" name="Text 15">
            <a:extLst>
              <a:ext uri="{FF2B5EF4-FFF2-40B4-BE49-F238E27FC236}">
                <a16:creationId xmlns:a16="http://schemas.microsoft.com/office/drawing/2014/main" id="{7E4E4D97-0039-E4F6-F089-D31B4DF682D2}"/>
              </a:ext>
            </a:extLst>
          </p:cNvPr>
          <p:cNvSpPr/>
          <p:nvPr/>
        </p:nvSpPr>
        <p:spPr>
          <a:xfrm>
            <a:off x="768096" y="3637749"/>
            <a:ext cx="3354184" cy="2860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in child-accessible environments?</a:t>
            </a:r>
            <a:endParaRPr lang="en-US" sz="980" dirty="0"/>
          </a:p>
        </p:txBody>
      </p:sp>
      <p:pic>
        <p:nvPicPr>
          <p:cNvPr id="318" name="Image 4" descr="/home/claude/build/images/icons/check_green.png">
            <a:extLst>
              <a:ext uri="{FF2B5EF4-FFF2-40B4-BE49-F238E27FC236}">
                <a16:creationId xmlns:a16="http://schemas.microsoft.com/office/drawing/2014/main" id="{9E77A923-E0D0-3A6A-4A70-5A708B2F88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496" y="3993712"/>
            <a:ext cx="146304" cy="146304"/>
          </a:xfrm>
          <a:prstGeom prst="rect">
            <a:avLst/>
          </a:prstGeom>
        </p:spPr>
      </p:pic>
      <p:sp>
        <p:nvSpPr>
          <p:cNvPr id="319" name="Text 16">
            <a:extLst>
              <a:ext uri="{FF2B5EF4-FFF2-40B4-BE49-F238E27FC236}">
                <a16:creationId xmlns:a16="http://schemas.microsoft.com/office/drawing/2014/main" id="{D291C060-F934-D139-3D6C-D5F355DFFFC2}"/>
              </a:ext>
            </a:extLst>
          </p:cNvPr>
          <p:cNvSpPr/>
          <p:nvPr/>
        </p:nvSpPr>
        <p:spPr>
          <a:xfrm>
            <a:off x="768096" y="3923826"/>
            <a:ext cx="3354184" cy="2860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Direct, incidental or unsupervised contact with children?</a:t>
            </a:r>
            <a:endParaRPr lang="en-US" sz="980" dirty="0"/>
          </a:p>
        </p:txBody>
      </p:sp>
      <p:pic>
        <p:nvPicPr>
          <p:cNvPr id="320" name="Image 5" descr="/home/claude/build/images/icons/check_green.png">
            <a:extLst>
              <a:ext uri="{FF2B5EF4-FFF2-40B4-BE49-F238E27FC236}">
                <a16:creationId xmlns:a16="http://schemas.microsoft.com/office/drawing/2014/main" id="{CABF3C34-CE9D-F584-55D5-C9E5C903BE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496" y="4279788"/>
            <a:ext cx="146304" cy="146304"/>
          </a:xfrm>
          <a:prstGeom prst="rect">
            <a:avLst/>
          </a:prstGeom>
        </p:spPr>
      </p:pic>
      <p:sp>
        <p:nvSpPr>
          <p:cNvPr id="321" name="Text 17">
            <a:extLst>
              <a:ext uri="{FF2B5EF4-FFF2-40B4-BE49-F238E27FC236}">
                <a16:creationId xmlns:a16="http://schemas.microsoft.com/office/drawing/2014/main" id="{3C82B457-E380-2220-2B6C-AB9B7927C6D0}"/>
              </a:ext>
            </a:extLst>
          </p:cNvPr>
          <p:cNvSpPr/>
          <p:nvPr/>
        </p:nvSpPr>
        <p:spPr>
          <a:xfrm>
            <a:off x="768096" y="4209902"/>
            <a:ext cx="3354184" cy="2860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Subcontractors or labour hire involved?</a:t>
            </a:r>
            <a:endParaRPr lang="en-US" sz="980" dirty="0"/>
          </a:p>
        </p:txBody>
      </p:sp>
      <p:pic>
        <p:nvPicPr>
          <p:cNvPr id="322" name="Image 6" descr="/home/claude/build/images/icons/cross_red.png">
            <a:extLst>
              <a:ext uri="{FF2B5EF4-FFF2-40B4-BE49-F238E27FC236}">
                <a16:creationId xmlns:a16="http://schemas.microsoft.com/office/drawing/2014/main" id="{7D86A28A-1748-52EC-F5F3-8B5B29C44F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496" y="4565865"/>
            <a:ext cx="146304" cy="146304"/>
          </a:xfrm>
          <a:prstGeom prst="rect">
            <a:avLst/>
          </a:prstGeom>
        </p:spPr>
      </p:pic>
      <p:sp>
        <p:nvSpPr>
          <p:cNvPr id="323" name="Text 18">
            <a:extLst>
              <a:ext uri="{FF2B5EF4-FFF2-40B4-BE49-F238E27FC236}">
                <a16:creationId xmlns:a16="http://schemas.microsoft.com/office/drawing/2014/main" id="{E40F6EA8-CA73-2D41-6236-41C02AC05F10}"/>
              </a:ext>
            </a:extLst>
          </p:cNvPr>
          <p:cNvSpPr/>
          <p:nvPr/>
        </p:nvSpPr>
        <p:spPr>
          <a:xfrm>
            <a:off x="768096" y="4495979"/>
            <a:ext cx="3354184" cy="2860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Services directly to or for children?</a:t>
            </a:r>
            <a:endParaRPr lang="en-US" sz="980" dirty="0"/>
          </a:p>
        </p:txBody>
      </p:sp>
      <p:pic>
        <p:nvPicPr>
          <p:cNvPr id="324" name="Image 7" descr="/home/claude/build/images/icons/cross_red.png">
            <a:extLst>
              <a:ext uri="{FF2B5EF4-FFF2-40B4-BE49-F238E27FC236}">
                <a16:creationId xmlns:a16="http://schemas.microsoft.com/office/drawing/2014/main" id="{94207CFE-B610-D3D0-5357-64BEBBF0E7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496" y="4851942"/>
            <a:ext cx="146304" cy="146304"/>
          </a:xfrm>
          <a:prstGeom prst="rect">
            <a:avLst/>
          </a:prstGeom>
        </p:spPr>
      </p:pic>
      <p:sp>
        <p:nvSpPr>
          <p:cNvPr id="325" name="Text 19">
            <a:extLst>
              <a:ext uri="{FF2B5EF4-FFF2-40B4-BE49-F238E27FC236}">
                <a16:creationId xmlns:a16="http://schemas.microsoft.com/office/drawing/2014/main" id="{EC9A7FBD-570C-D682-DCA5-4984B8CB25D0}"/>
              </a:ext>
            </a:extLst>
          </p:cNvPr>
          <p:cNvSpPr/>
          <p:nvPr/>
        </p:nvSpPr>
        <p:spPr>
          <a:xfrm>
            <a:off x="768096" y="4782055"/>
            <a:ext cx="3354184" cy="2860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to child-related information or records?</a:t>
            </a:r>
            <a:endParaRPr lang="en-US" sz="980" dirty="0"/>
          </a:p>
        </p:txBody>
      </p:sp>
      <p:pic>
        <p:nvPicPr>
          <p:cNvPr id="326" name="Image 8" descr="/home/claude/build/images/icons/cross_red.png">
            <a:extLst>
              <a:ext uri="{FF2B5EF4-FFF2-40B4-BE49-F238E27FC236}">
                <a16:creationId xmlns:a16="http://schemas.microsoft.com/office/drawing/2014/main" id="{91738046-E0A2-120E-A557-DE2CF37F16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496" y="5138018"/>
            <a:ext cx="146304" cy="146304"/>
          </a:xfrm>
          <a:prstGeom prst="rect">
            <a:avLst/>
          </a:prstGeom>
        </p:spPr>
      </p:pic>
      <p:sp>
        <p:nvSpPr>
          <p:cNvPr id="327" name="Text 20">
            <a:extLst>
              <a:ext uri="{FF2B5EF4-FFF2-40B4-BE49-F238E27FC236}">
                <a16:creationId xmlns:a16="http://schemas.microsoft.com/office/drawing/2014/main" id="{2B529BCD-FB91-1047-7456-499E7BC00B1C}"/>
              </a:ext>
            </a:extLst>
          </p:cNvPr>
          <p:cNvSpPr/>
          <p:nvPr/>
        </p:nvSpPr>
        <p:spPr>
          <a:xfrm>
            <a:off x="768096" y="5068132"/>
            <a:ext cx="3354184" cy="2860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platform or service for children?</a:t>
            </a:r>
            <a:endParaRPr lang="en-US" sz="980" dirty="0"/>
          </a:p>
        </p:txBody>
      </p:sp>
      <p:pic>
        <p:nvPicPr>
          <p:cNvPr id="328" name="Image 9" descr="/home/claude/build/images/icons/cross_red.png">
            <a:extLst>
              <a:ext uri="{FF2B5EF4-FFF2-40B4-BE49-F238E27FC236}">
                <a16:creationId xmlns:a16="http://schemas.microsoft.com/office/drawing/2014/main" id="{A01E5351-1797-F8B6-BEE7-A89911EC39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496" y="5424095"/>
            <a:ext cx="146304" cy="146304"/>
          </a:xfrm>
          <a:prstGeom prst="rect">
            <a:avLst/>
          </a:prstGeom>
        </p:spPr>
      </p:pic>
      <p:sp>
        <p:nvSpPr>
          <p:cNvPr id="329" name="Text 21">
            <a:extLst>
              <a:ext uri="{FF2B5EF4-FFF2-40B4-BE49-F238E27FC236}">
                <a16:creationId xmlns:a16="http://schemas.microsoft.com/office/drawing/2014/main" id="{B281BE3F-4F24-148C-F06B-48F921F8B384}"/>
              </a:ext>
            </a:extLst>
          </p:cNvPr>
          <p:cNvSpPr/>
          <p:nvPr/>
        </p:nvSpPr>
        <p:spPr>
          <a:xfrm>
            <a:off x="768096" y="5354208"/>
            <a:ext cx="3354184" cy="2860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affects children's safety or wellbeing?</a:t>
            </a:r>
            <a:endParaRPr lang="en-US" sz="980" dirty="0"/>
          </a:p>
        </p:txBody>
      </p:sp>
      <p:sp>
        <p:nvSpPr>
          <p:cNvPr id="330" name="Shape 22">
            <a:extLst>
              <a:ext uri="{FF2B5EF4-FFF2-40B4-BE49-F238E27FC236}">
                <a16:creationId xmlns:a16="http://schemas.microsoft.com/office/drawing/2014/main" id="{6F5E3188-505F-A8D4-2643-89B61763D302}"/>
              </a:ext>
            </a:extLst>
          </p:cNvPr>
          <p:cNvSpPr/>
          <p:nvPr/>
        </p:nvSpPr>
        <p:spPr>
          <a:xfrm>
            <a:off x="384048" y="5896317"/>
            <a:ext cx="3884536" cy="493776"/>
          </a:xfrm>
          <a:prstGeom prst="roundRect">
            <a:avLst>
              <a:gd name="adj" fmla="val 11111"/>
            </a:avLst>
          </a:prstGeom>
          <a:solidFill>
            <a:srgbClr val="92400E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31" name="Text 23">
            <a:extLst>
              <a:ext uri="{FF2B5EF4-FFF2-40B4-BE49-F238E27FC236}">
                <a16:creationId xmlns:a16="http://schemas.microsoft.com/office/drawing/2014/main" id="{27D9FD19-4F93-A527-1BC6-FB68C9220FEB}"/>
              </a:ext>
            </a:extLst>
          </p:cNvPr>
          <p:cNvSpPr/>
          <p:nvPr/>
        </p:nvSpPr>
        <p:spPr>
          <a:xfrm>
            <a:off x="548640" y="5896317"/>
            <a:ext cx="35553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 EXPOSURE</a:t>
            </a:r>
            <a:endParaRPr lang="en-US" sz="1350" dirty="0"/>
          </a:p>
        </p:txBody>
      </p:sp>
      <p:sp>
        <p:nvSpPr>
          <p:cNvPr id="332" name="Text 24">
            <a:extLst>
              <a:ext uri="{FF2B5EF4-FFF2-40B4-BE49-F238E27FC236}">
                <a16:creationId xmlns:a16="http://schemas.microsoft.com/office/drawing/2014/main" id="{3A8F0C9E-9D11-FE9C-1796-67BA030E8973}"/>
              </a:ext>
            </a:extLst>
          </p:cNvPr>
          <p:cNvSpPr/>
          <p:nvPr/>
        </p:nvSpPr>
        <p:spPr>
          <a:xfrm>
            <a:off x="501051" y="6513670"/>
            <a:ext cx="3884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Why?</a:t>
            </a:r>
            <a:endParaRPr lang="en-US" sz="1100" dirty="0"/>
          </a:p>
        </p:txBody>
      </p:sp>
      <p:sp>
        <p:nvSpPr>
          <p:cNvPr id="333" name="Text 25">
            <a:extLst>
              <a:ext uri="{FF2B5EF4-FFF2-40B4-BE49-F238E27FC236}">
                <a16:creationId xmlns:a16="http://schemas.microsoft.com/office/drawing/2014/main" id="{D8AF652D-4238-2DD6-A65F-77E9A891586B}"/>
              </a:ext>
            </a:extLst>
          </p:cNvPr>
          <p:cNvSpPr/>
          <p:nvPr/>
        </p:nvSpPr>
        <p:spPr>
          <a:xfrm>
            <a:off x="525780" y="6810746"/>
            <a:ext cx="3838816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Regular attendance at school sites.</a:t>
            </a:r>
            <a:endParaRPr lang="en-US" sz="98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Incidental contact with students may occur.</a:t>
            </a:r>
            <a:endParaRPr lang="en-US" sz="98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Subcontractors may attend school sites.</a:t>
            </a:r>
            <a:endParaRPr lang="en-US" sz="98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98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supplier is not delivering services directly to children.</a:t>
            </a:r>
            <a:endParaRPr lang="en-US" sz="980" dirty="0"/>
          </a:p>
        </p:txBody>
      </p:sp>
      <p:sp>
        <p:nvSpPr>
          <p:cNvPr id="334" name="Shape 26">
            <a:extLst>
              <a:ext uri="{FF2B5EF4-FFF2-40B4-BE49-F238E27FC236}">
                <a16:creationId xmlns:a16="http://schemas.microsoft.com/office/drawing/2014/main" id="{11D4FF48-A67F-8D46-4663-F208A7A02240}"/>
              </a:ext>
            </a:extLst>
          </p:cNvPr>
          <p:cNvSpPr/>
          <p:nvPr/>
        </p:nvSpPr>
        <p:spPr>
          <a:xfrm>
            <a:off x="384048" y="7907997"/>
            <a:ext cx="3884536" cy="365760"/>
          </a:xfrm>
          <a:prstGeom prst="roundRect">
            <a:avLst>
              <a:gd name="adj" fmla="val 17500"/>
            </a:avLst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35" name="Image 10" descr="/home/claude/build/images/icons/check_white.png">
            <a:extLst>
              <a:ext uri="{FF2B5EF4-FFF2-40B4-BE49-F238E27FC236}">
                <a16:creationId xmlns:a16="http://schemas.microsoft.com/office/drawing/2014/main" id="{2F2D59BA-4D87-75F3-8C9C-D3B8878B9E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52" y="8017725"/>
            <a:ext cx="146304" cy="146304"/>
          </a:xfrm>
          <a:prstGeom prst="rect">
            <a:avLst/>
          </a:prstGeom>
        </p:spPr>
      </p:pic>
      <p:sp>
        <p:nvSpPr>
          <p:cNvPr id="336" name="Text 27">
            <a:extLst>
              <a:ext uri="{FF2B5EF4-FFF2-40B4-BE49-F238E27FC236}">
                <a16:creationId xmlns:a16="http://schemas.microsoft.com/office/drawing/2014/main" id="{D96E7AD8-C86A-C63F-9956-7CA50CEC2CD4}"/>
              </a:ext>
            </a:extLst>
          </p:cNvPr>
          <p:cNvSpPr/>
          <p:nvPr/>
        </p:nvSpPr>
        <p:spPr>
          <a:xfrm>
            <a:off x="786384" y="7907997"/>
            <a:ext cx="3372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MESSAGES</a:t>
            </a:r>
            <a:endParaRPr lang="en-US" sz="1500" dirty="0"/>
          </a:p>
        </p:txBody>
      </p:sp>
      <p:sp>
        <p:nvSpPr>
          <p:cNvPr id="337" name="Shape 28">
            <a:extLst>
              <a:ext uri="{FF2B5EF4-FFF2-40B4-BE49-F238E27FC236}">
                <a16:creationId xmlns:a16="http://schemas.microsoft.com/office/drawing/2014/main" id="{359E5FAD-E01A-F15C-47D1-34298DDF071D}"/>
              </a:ext>
            </a:extLst>
          </p:cNvPr>
          <p:cNvSpPr/>
          <p:nvPr/>
        </p:nvSpPr>
        <p:spPr>
          <a:xfrm>
            <a:off x="384048" y="8273757"/>
            <a:ext cx="3884536" cy="1583741"/>
          </a:xfrm>
          <a:prstGeom prst="roundRect">
            <a:avLst>
              <a:gd name="adj" fmla="val 3464"/>
            </a:avLst>
          </a:prstGeom>
          <a:solidFill>
            <a:srgbClr val="F4F6F8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38" name="Text 29">
            <a:extLst>
              <a:ext uri="{FF2B5EF4-FFF2-40B4-BE49-F238E27FC236}">
                <a16:creationId xmlns:a16="http://schemas.microsoft.com/office/drawing/2014/main" id="{EAC9D2F2-32D5-8C0B-028E-0DEDFB0F9972}"/>
              </a:ext>
            </a:extLst>
          </p:cNvPr>
          <p:cNvSpPr/>
          <p:nvPr/>
        </p:nvSpPr>
        <p:spPr>
          <a:xfrm>
            <a:off x="548640" y="8383485"/>
            <a:ext cx="3555352" cy="1400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spcAft>
                <a:spcPts val="900"/>
              </a:spcAft>
              <a:buNone/>
            </a:pPr>
            <a:r>
              <a:rPr lang="en-US" sz="102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Exposure determines the child safety requirements.</a:t>
            </a:r>
            <a:endParaRPr lang="en-US" sz="1020" dirty="0"/>
          </a:p>
          <a:p>
            <a:pPr marL="0" indent="0">
              <a:lnSpc>
                <a:spcPct val="110000"/>
              </a:lnSpc>
              <a:spcAft>
                <a:spcPts val="900"/>
              </a:spcAft>
              <a:buNone/>
            </a:pPr>
            <a:r>
              <a:rPr lang="en-US" sz="102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Apply procurement, contract and monitoring controls that are proportionate to the level of child safety exposure.</a:t>
            </a:r>
            <a:endParaRPr lang="en-US" sz="1020" dirty="0"/>
          </a:p>
          <a:p>
            <a:pPr marL="0" indent="0">
              <a:lnSpc>
                <a:spcPct val="110000"/>
              </a:lnSpc>
              <a:spcAft>
                <a:spcPts val="900"/>
              </a:spcAft>
              <a:buNone/>
            </a:pPr>
            <a:r>
              <a:rPr lang="en-US" sz="102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objective is not to add child safety requirements to every procurement. The objective is to proactively identify supplier exposure and implement proportionate controls.</a:t>
            </a:r>
            <a:endParaRPr lang="en-US" sz="1020" dirty="0"/>
          </a:p>
        </p:txBody>
      </p:sp>
      <p:sp>
        <p:nvSpPr>
          <p:cNvPr id="339" name="Shape 30">
            <a:extLst>
              <a:ext uri="{FF2B5EF4-FFF2-40B4-BE49-F238E27FC236}">
                <a16:creationId xmlns:a16="http://schemas.microsoft.com/office/drawing/2014/main" id="{7B6DD352-A352-7029-84E4-F167BB8096C9}"/>
              </a:ext>
            </a:extLst>
          </p:cNvPr>
          <p:cNvSpPr/>
          <p:nvPr/>
        </p:nvSpPr>
        <p:spPr>
          <a:xfrm>
            <a:off x="4542904" y="1635213"/>
            <a:ext cx="1899359" cy="658368"/>
          </a:xfrm>
          <a:prstGeom prst="roundRect">
            <a:avLst>
              <a:gd name="adj" fmla="val 972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40" name="Image 11" descr="/home/claude/build/images/icons/commentcheck_white.png">
            <a:extLst>
              <a:ext uri="{FF2B5EF4-FFF2-40B4-BE49-F238E27FC236}">
                <a16:creationId xmlns:a16="http://schemas.microsoft.com/office/drawing/2014/main" id="{32D3B87A-CBF3-C18E-33A9-983D172ADB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9208" y="1832723"/>
            <a:ext cx="263347" cy="263347"/>
          </a:xfrm>
          <a:prstGeom prst="rect">
            <a:avLst/>
          </a:prstGeom>
        </p:spPr>
      </p:pic>
      <p:sp>
        <p:nvSpPr>
          <p:cNvPr id="341" name="Text 31">
            <a:extLst>
              <a:ext uri="{FF2B5EF4-FFF2-40B4-BE49-F238E27FC236}">
                <a16:creationId xmlns:a16="http://schemas.microsoft.com/office/drawing/2014/main" id="{D5F43D8C-D61C-D33E-6710-2F2C370B7E7A}"/>
              </a:ext>
            </a:extLst>
          </p:cNvPr>
          <p:cNvSpPr/>
          <p:nvPr/>
        </p:nvSpPr>
        <p:spPr>
          <a:xfrm>
            <a:off x="5062283" y="1635213"/>
            <a:ext cx="12702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DECLARATION</a:t>
            </a:r>
            <a:endParaRPr lang="en-US" sz="1200" dirty="0"/>
          </a:p>
        </p:txBody>
      </p:sp>
      <p:sp>
        <p:nvSpPr>
          <p:cNvPr id="342" name="Shape 32">
            <a:extLst>
              <a:ext uri="{FF2B5EF4-FFF2-40B4-BE49-F238E27FC236}">
                <a16:creationId xmlns:a16="http://schemas.microsoft.com/office/drawing/2014/main" id="{E5D0DF82-5CC4-AB67-4636-2256A6D3F085}"/>
              </a:ext>
            </a:extLst>
          </p:cNvPr>
          <p:cNvSpPr/>
          <p:nvPr/>
        </p:nvSpPr>
        <p:spPr>
          <a:xfrm>
            <a:off x="4542904" y="2293581"/>
            <a:ext cx="1899359" cy="3456432"/>
          </a:xfrm>
          <a:prstGeom prst="roundRect">
            <a:avLst>
              <a:gd name="adj" fmla="val 288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43" name="Text 33">
            <a:extLst>
              <a:ext uri="{FF2B5EF4-FFF2-40B4-BE49-F238E27FC236}">
                <a16:creationId xmlns:a16="http://schemas.microsoft.com/office/drawing/2014/main" id="{EC253B44-7594-F44F-C30A-F631AAFAC9E8}"/>
              </a:ext>
            </a:extLst>
          </p:cNvPr>
          <p:cNvSpPr/>
          <p:nvPr/>
        </p:nvSpPr>
        <p:spPr>
          <a:xfrm>
            <a:off x="4680064" y="2421597"/>
            <a:ext cx="1625039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compliance with relevant child safety obligations.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AU" sz="930" dirty="0">
                <a:solidFill>
                  <a:srgbClr val="1F2937"/>
                </a:solidFill>
                <a:latin typeface="Arial" pitchFamily="34" charset="0"/>
                <a:cs typeface="Arial" pitchFamily="34" charset="-120"/>
              </a:rPr>
              <a:t>Confirm relevant obligations apply to subcontractors where appropriate</a:t>
            </a:r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proportionate controls for the procurement and contract.</a:t>
            </a:r>
            <a:endParaRPr lang="en-US" sz="930" dirty="0"/>
          </a:p>
        </p:txBody>
      </p:sp>
      <p:sp>
        <p:nvSpPr>
          <p:cNvPr id="344" name="Shape 34">
            <a:extLst>
              <a:ext uri="{FF2B5EF4-FFF2-40B4-BE49-F238E27FC236}">
                <a16:creationId xmlns:a16="http://schemas.microsoft.com/office/drawing/2014/main" id="{6DF6EF8D-3145-6EA3-1E52-3EE573A424E1}"/>
              </a:ext>
            </a:extLst>
          </p:cNvPr>
          <p:cNvSpPr/>
          <p:nvPr/>
        </p:nvSpPr>
        <p:spPr>
          <a:xfrm>
            <a:off x="4542904" y="5750013"/>
            <a:ext cx="1899359" cy="502920"/>
          </a:xfrm>
          <a:prstGeom prst="roundRect">
            <a:avLst>
              <a:gd name="adj" fmla="val 10909"/>
            </a:avLst>
          </a:prstGeom>
          <a:solidFill>
            <a:srgbClr val="EAF3FC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45" name="Text 35">
            <a:extLst>
              <a:ext uri="{FF2B5EF4-FFF2-40B4-BE49-F238E27FC236}">
                <a16:creationId xmlns:a16="http://schemas.microsoft.com/office/drawing/2014/main" id="{626DA5AE-2FE8-AEB5-BE08-E4F08F398C46}"/>
              </a:ext>
            </a:extLst>
          </p:cNvPr>
          <p:cNvSpPr/>
          <p:nvPr/>
        </p:nvSpPr>
        <p:spPr>
          <a:xfrm>
            <a:off x="4670920" y="5750013"/>
            <a:ext cx="164332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900" i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Confirms awareness and commitment.</a:t>
            </a:r>
            <a:endParaRPr lang="en-US" sz="900" dirty="0"/>
          </a:p>
        </p:txBody>
      </p:sp>
      <p:sp>
        <p:nvSpPr>
          <p:cNvPr id="346" name="Shape 36">
            <a:extLst>
              <a:ext uri="{FF2B5EF4-FFF2-40B4-BE49-F238E27FC236}">
                <a16:creationId xmlns:a16="http://schemas.microsoft.com/office/drawing/2014/main" id="{B0ECA78E-6230-DEB0-23FF-6ADCA4706940}"/>
              </a:ext>
            </a:extLst>
          </p:cNvPr>
          <p:cNvSpPr/>
          <p:nvPr/>
        </p:nvSpPr>
        <p:spPr>
          <a:xfrm>
            <a:off x="6625143" y="1635213"/>
            <a:ext cx="1899359" cy="658368"/>
          </a:xfrm>
          <a:prstGeom prst="roundRect">
            <a:avLst>
              <a:gd name="adj" fmla="val 972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47" name="Image 12" descr="/home/claude/build/images/icons/reply_white.png">
            <a:extLst>
              <a:ext uri="{FF2B5EF4-FFF2-40B4-BE49-F238E27FC236}">
                <a16:creationId xmlns:a16="http://schemas.microsoft.com/office/drawing/2014/main" id="{2DA97166-3E89-7474-FDF0-3630827A5E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71447" y="1832723"/>
            <a:ext cx="263347" cy="263347"/>
          </a:xfrm>
          <a:prstGeom prst="rect">
            <a:avLst/>
          </a:prstGeom>
        </p:spPr>
      </p:pic>
      <p:sp>
        <p:nvSpPr>
          <p:cNvPr id="348" name="Text 37">
            <a:extLst>
              <a:ext uri="{FF2B5EF4-FFF2-40B4-BE49-F238E27FC236}">
                <a16:creationId xmlns:a16="http://schemas.microsoft.com/office/drawing/2014/main" id="{F04964C1-4854-7B68-341C-0535054CF585}"/>
              </a:ext>
            </a:extLst>
          </p:cNvPr>
          <p:cNvSpPr/>
          <p:nvPr/>
        </p:nvSpPr>
        <p:spPr>
          <a:xfrm>
            <a:off x="7144522" y="1635213"/>
            <a:ext cx="12702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RESPONSE</a:t>
            </a:r>
            <a:endParaRPr lang="en-US" sz="1200" dirty="0"/>
          </a:p>
        </p:txBody>
      </p:sp>
      <p:sp>
        <p:nvSpPr>
          <p:cNvPr id="349" name="Shape 38">
            <a:extLst>
              <a:ext uri="{FF2B5EF4-FFF2-40B4-BE49-F238E27FC236}">
                <a16:creationId xmlns:a16="http://schemas.microsoft.com/office/drawing/2014/main" id="{E32388FF-F31E-F6E2-141B-3A96DB0846F4}"/>
              </a:ext>
            </a:extLst>
          </p:cNvPr>
          <p:cNvSpPr/>
          <p:nvPr/>
        </p:nvSpPr>
        <p:spPr>
          <a:xfrm>
            <a:off x="6625143" y="2293581"/>
            <a:ext cx="1899359" cy="3456432"/>
          </a:xfrm>
          <a:prstGeom prst="roundRect">
            <a:avLst>
              <a:gd name="adj" fmla="val 288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50" name="Text 39">
            <a:extLst>
              <a:ext uri="{FF2B5EF4-FFF2-40B4-BE49-F238E27FC236}">
                <a16:creationId xmlns:a16="http://schemas.microsoft.com/office/drawing/2014/main" id="{F8CF18B3-D591-1CB5-E286-E1D99C9F9B95}"/>
              </a:ext>
            </a:extLst>
          </p:cNvPr>
          <p:cNvSpPr/>
          <p:nvPr/>
        </p:nvSpPr>
        <p:spPr>
          <a:xfrm>
            <a:off x="6762303" y="2421597"/>
            <a:ext cx="1625039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Workers attending school sites.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Subcontractors.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 safety concerns and incidents.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Worker identification and site access.</a:t>
            </a:r>
            <a:endParaRPr lang="en-US" sz="930" dirty="0"/>
          </a:p>
        </p:txBody>
      </p:sp>
      <p:sp>
        <p:nvSpPr>
          <p:cNvPr id="351" name="Shape 40">
            <a:extLst>
              <a:ext uri="{FF2B5EF4-FFF2-40B4-BE49-F238E27FC236}">
                <a16:creationId xmlns:a16="http://schemas.microsoft.com/office/drawing/2014/main" id="{5155DCD4-D021-C13B-93B6-F706256E02B2}"/>
              </a:ext>
            </a:extLst>
          </p:cNvPr>
          <p:cNvSpPr/>
          <p:nvPr/>
        </p:nvSpPr>
        <p:spPr>
          <a:xfrm>
            <a:off x="6625143" y="5750013"/>
            <a:ext cx="1899359" cy="502920"/>
          </a:xfrm>
          <a:prstGeom prst="roundRect">
            <a:avLst>
              <a:gd name="adj" fmla="val 10909"/>
            </a:avLst>
          </a:prstGeom>
          <a:solidFill>
            <a:srgbClr val="EAF3FC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52" name="Text 41">
            <a:extLst>
              <a:ext uri="{FF2B5EF4-FFF2-40B4-BE49-F238E27FC236}">
                <a16:creationId xmlns:a16="http://schemas.microsoft.com/office/drawing/2014/main" id="{FEAC563E-EBB2-E5B1-1383-C5A4B82184B6}"/>
              </a:ext>
            </a:extLst>
          </p:cNvPr>
          <p:cNvSpPr/>
          <p:nvPr/>
        </p:nvSpPr>
        <p:spPr>
          <a:xfrm>
            <a:off x="6753159" y="5750013"/>
            <a:ext cx="164332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900" i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Verifies practical child safety arrangements exist.</a:t>
            </a:r>
            <a:endParaRPr lang="en-US" sz="900" dirty="0"/>
          </a:p>
        </p:txBody>
      </p:sp>
      <p:sp>
        <p:nvSpPr>
          <p:cNvPr id="353" name="Shape 42">
            <a:extLst>
              <a:ext uri="{FF2B5EF4-FFF2-40B4-BE49-F238E27FC236}">
                <a16:creationId xmlns:a16="http://schemas.microsoft.com/office/drawing/2014/main" id="{5C99DA4F-0712-7036-F917-01C321B7CB60}"/>
              </a:ext>
            </a:extLst>
          </p:cNvPr>
          <p:cNvSpPr/>
          <p:nvPr/>
        </p:nvSpPr>
        <p:spPr>
          <a:xfrm>
            <a:off x="8707381" y="1635213"/>
            <a:ext cx="1899359" cy="658368"/>
          </a:xfrm>
          <a:prstGeom prst="roundRect">
            <a:avLst>
              <a:gd name="adj" fmla="val 972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54" name="Image 13" descr="/home/claude/build/images/icons/search_white.png">
            <a:extLst>
              <a:ext uri="{FF2B5EF4-FFF2-40B4-BE49-F238E27FC236}">
                <a16:creationId xmlns:a16="http://schemas.microsoft.com/office/drawing/2014/main" id="{EC54DEDE-8FA5-2EEA-E1A2-4B28EC3ECF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53685" y="1832723"/>
            <a:ext cx="263347" cy="263347"/>
          </a:xfrm>
          <a:prstGeom prst="rect">
            <a:avLst/>
          </a:prstGeom>
        </p:spPr>
      </p:pic>
      <p:sp>
        <p:nvSpPr>
          <p:cNvPr id="355" name="Text 43">
            <a:extLst>
              <a:ext uri="{FF2B5EF4-FFF2-40B4-BE49-F238E27FC236}">
                <a16:creationId xmlns:a16="http://schemas.microsoft.com/office/drawing/2014/main" id="{0D8CAD9A-B654-6DEF-2524-C898DDEC4568}"/>
              </a:ext>
            </a:extLst>
          </p:cNvPr>
          <p:cNvSpPr/>
          <p:nvPr/>
        </p:nvSpPr>
        <p:spPr>
          <a:xfrm>
            <a:off x="9226761" y="1635213"/>
            <a:ext cx="12702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</a:t>
            </a:r>
            <a:endParaRPr lang="en-US" sz="1200" dirty="0"/>
          </a:p>
        </p:txBody>
      </p:sp>
      <p:sp>
        <p:nvSpPr>
          <p:cNvPr id="356" name="Shape 44">
            <a:extLst>
              <a:ext uri="{FF2B5EF4-FFF2-40B4-BE49-F238E27FC236}">
                <a16:creationId xmlns:a16="http://schemas.microsoft.com/office/drawing/2014/main" id="{8B7804B8-FA56-6517-66F8-3C4494FE0EBF}"/>
              </a:ext>
            </a:extLst>
          </p:cNvPr>
          <p:cNvSpPr/>
          <p:nvPr/>
        </p:nvSpPr>
        <p:spPr>
          <a:xfrm>
            <a:off x="8707381" y="2293581"/>
            <a:ext cx="1899359" cy="3456432"/>
          </a:xfrm>
          <a:prstGeom prst="roundRect">
            <a:avLst>
              <a:gd name="adj" fmla="val 288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57" name="Text 45">
            <a:extLst>
              <a:ext uri="{FF2B5EF4-FFF2-40B4-BE49-F238E27FC236}">
                <a16:creationId xmlns:a16="http://schemas.microsoft.com/office/drawing/2014/main" id="{FFF10094-5BC8-612B-3EE8-6AB2E4199D3A}"/>
              </a:ext>
            </a:extLst>
          </p:cNvPr>
          <p:cNvSpPr/>
          <p:nvPr/>
        </p:nvSpPr>
        <p:spPr>
          <a:xfrm>
            <a:off x="8844541" y="2421597"/>
            <a:ext cx="1625039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the supplier response to confirm practical arrangements are demonstrated.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whether capability should form part of the evaluation, based on the nature of the procurement, the level of exposure and its role in successful delivery.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clarification, where allowed by the process.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a weighted criterion only where capability is material to successful delivery.</a:t>
            </a:r>
            <a:endParaRPr lang="en-US" sz="930" dirty="0"/>
          </a:p>
        </p:txBody>
      </p:sp>
      <p:sp>
        <p:nvSpPr>
          <p:cNvPr id="358" name="Shape 46">
            <a:extLst>
              <a:ext uri="{FF2B5EF4-FFF2-40B4-BE49-F238E27FC236}">
                <a16:creationId xmlns:a16="http://schemas.microsoft.com/office/drawing/2014/main" id="{FF76239B-2204-A631-E28F-30598A214F88}"/>
              </a:ext>
            </a:extLst>
          </p:cNvPr>
          <p:cNvSpPr/>
          <p:nvPr/>
        </p:nvSpPr>
        <p:spPr>
          <a:xfrm>
            <a:off x="8707381" y="5750013"/>
            <a:ext cx="1899359" cy="502920"/>
          </a:xfrm>
          <a:prstGeom prst="roundRect">
            <a:avLst>
              <a:gd name="adj" fmla="val 10909"/>
            </a:avLst>
          </a:prstGeom>
          <a:solidFill>
            <a:srgbClr val="EAF3FC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59" name="Text 47">
            <a:extLst>
              <a:ext uri="{FF2B5EF4-FFF2-40B4-BE49-F238E27FC236}">
                <a16:creationId xmlns:a16="http://schemas.microsoft.com/office/drawing/2014/main" id="{F3C916D3-6AC6-44B6-3F14-9BDCFDA9B643}"/>
              </a:ext>
            </a:extLst>
          </p:cNvPr>
          <p:cNvSpPr/>
          <p:nvPr/>
        </p:nvSpPr>
        <p:spPr>
          <a:xfrm>
            <a:off x="8835397" y="5750013"/>
            <a:ext cx="164332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900" i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Confirms capability, not just policy.</a:t>
            </a:r>
            <a:endParaRPr lang="en-US" sz="900" dirty="0"/>
          </a:p>
        </p:txBody>
      </p:sp>
      <p:sp>
        <p:nvSpPr>
          <p:cNvPr id="360" name="Shape 48">
            <a:extLst>
              <a:ext uri="{FF2B5EF4-FFF2-40B4-BE49-F238E27FC236}">
                <a16:creationId xmlns:a16="http://schemas.microsoft.com/office/drawing/2014/main" id="{64DADCDE-5628-CAB2-A82C-674E087B85FA}"/>
              </a:ext>
            </a:extLst>
          </p:cNvPr>
          <p:cNvSpPr/>
          <p:nvPr/>
        </p:nvSpPr>
        <p:spPr>
          <a:xfrm>
            <a:off x="10789620" y="1635213"/>
            <a:ext cx="1899359" cy="658368"/>
          </a:xfrm>
          <a:prstGeom prst="roundRect">
            <a:avLst>
              <a:gd name="adj" fmla="val 972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61" name="Image 14" descr="/home/claude/build/images/icons/handshake_white.png">
            <a:extLst>
              <a:ext uri="{FF2B5EF4-FFF2-40B4-BE49-F238E27FC236}">
                <a16:creationId xmlns:a16="http://schemas.microsoft.com/office/drawing/2014/main" id="{FE73141B-8136-37A9-8C05-3B465F33B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35924" y="1832723"/>
            <a:ext cx="263347" cy="263347"/>
          </a:xfrm>
          <a:prstGeom prst="rect">
            <a:avLst/>
          </a:prstGeom>
        </p:spPr>
      </p:pic>
      <p:sp>
        <p:nvSpPr>
          <p:cNvPr id="362" name="Text 49">
            <a:extLst>
              <a:ext uri="{FF2B5EF4-FFF2-40B4-BE49-F238E27FC236}">
                <a16:creationId xmlns:a16="http://schemas.microsoft.com/office/drawing/2014/main" id="{3DDFB6CD-3686-4EAE-6696-06EDF2122CD7}"/>
              </a:ext>
            </a:extLst>
          </p:cNvPr>
          <p:cNvSpPr/>
          <p:nvPr/>
        </p:nvSpPr>
        <p:spPr>
          <a:xfrm>
            <a:off x="11308999" y="1635213"/>
            <a:ext cx="12702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</a:t>
            </a:r>
            <a:endParaRPr lang="en-US" sz="1200" dirty="0"/>
          </a:p>
        </p:txBody>
      </p:sp>
      <p:sp>
        <p:nvSpPr>
          <p:cNvPr id="363" name="Shape 50">
            <a:extLst>
              <a:ext uri="{FF2B5EF4-FFF2-40B4-BE49-F238E27FC236}">
                <a16:creationId xmlns:a16="http://schemas.microsoft.com/office/drawing/2014/main" id="{12AFDA66-28BB-7E6B-EE22-B9EE3465EDE6}"/>
              </a:ext>
            </a:extLst>
          </p:cNvPr>
          <p:cNvSpPr/>
          <p:nvPr/>
        </p:nvSpPr>
        <p:spPr>
          <a:xfrm>
            <a:off x="10789620" y="2293581"/>
            <a:ext cx="1899359" cy="3456432"/>
          </a:xfrm>
          <a:prstGeom prst="roundRect">
            <a:avLst>
              <a:gd name="adj" fmla="val 288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64" name="Text 51">
            <a:extLst>
              <a:ext uri="{FF2B5EF4-FFF2-40B4-BE49-F238E27FC236}">
                <a16:creationId xmlns:a16="http://schemas.microsoft.com/office/drawing/2014/main" id="{FA45E621-02C2-796C-833A-889E5EC0F41D}"/>
              </a:ext>
            </a:extLst>
          </p:cNvPr>
          <p:cNvSpPr/>
          <p:nvPr/>
        </p:nvSpPr>
        <p:spPr>
          <a:xfrm>
            <a:off x="10926780" y="2421597"/>
            <a:ext cx="1625039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whether existing contractual obligations are sufficient for the level of exposure.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the contract addresses the identified child safety exposure.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additional obligations where required.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specialist advice where appropriate.</a:t>
            </a:r>
            <a:endParaRPr lang="en-US" sz="930" dirty="0"/>
          </a:p>
        </p:txBody>
      </p:sp>
      <p:sp>
        <p:nvSpPr>
          <p:cNvPr id="365" name="Shape 52">
            <a:extLst>
              <a:ext uri="{FF2B5EF4-FFF2-40B4-BE49-F238E27FC236}">
                <a16:creationId xmlns:a16="http://schemas.microsoft.com/office/drawing/2014/main" id="{7593134D-DDDD-8C2E-A50F-DBFAD3C3F633}"/>
              </a:ext>
            </a:extLst>
          </p:cNvPr>
          <p:cNvSpPr/>
          <p:nvPr/>
        </p:nvSpPr>
        <p:spPr>
          <a:xfrm>
            <a:off x="10789620" y="5750013"/>
            <a:ext cx="1899359" cy="502920"/>
          </a:xfrm>
          <a:prstGeom prst="roundRect">
            <a:avLst>
              <a:gd name="adj" fmla="val 10909"/>
            </a:avLst>
          </a:prstGeom>
          <a:solidFill>
            <a:srgbClr val="EAF3FC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66" name="Text 53">
            <a:extLst>
              <a:ext uri="{FF2B5EF4-FFF2-40B4-BE49-F238E27FC236}">
                <a16:creationId xmlns:a16="http://schemas.microsoft.com/office/drawing/2014/main" id="{C71C0F7D-70EE-55EB-F335-1359D33DCDB1}"/>
              </a:ext>
            </a:extLst>
          </p:cNvPr>
          <p:cNvSpPr/>
          <p:nvPr/>
        </p:nvSpPr>
        <p:spPr>
          <a:xfrm>
            <a:off x="10917636" y="5750013"/>
            <a:ext cx="164332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900" i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Locks in enforceable obligations.</a:t>
            </a:r>
            <a:endParaRPr lang="en-US" sz="900" dirty="0"/>
          </a:p>
        </p:txBody>
      </p:sp>
      <p:sp>
        <p:nvSpPr>
          <p:cNvPr id="367" name="Shape 54">
            <a:extLst>
              <a:ext uri="{FF2B5EF4-FFF2-40B4-BE49-F238E27FC236}">
                <a16:creationId xmlns:a16="http://schemas.microsoft.com/office/drawing/2014/main" id="{77775387-3727-70FF-64F9-97BB83F768D7}"/>
              </a:ext>
            </a:extLst>
          </p:cNvPr>
          <p:cNvSpPr/>
          <p:nvPr/>
        </p:nvSpPr>
        <p:spPr>
          <a:xfrm>
            <a:off x="12871859" y="1635213"/>
            <a:ext cx="1899359" cy="658368"/>
          </a:xfrm>
          <a:prstGeom prst="roundRect">
            <a:avLst>
              <a:gd name="adj" fmla="val 9722"/>
            </a:avLst>
          </a:prstGeom>
          <a:solidFill>
            <a:srgbClr val="075CB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68" name="Image 15" descr="/home/claude/build/images/icons/tasks_white.png">
            <a:extLst>
              <a:ext uri="{FF2B5EF4-FFF2-40B4-BE49-F238E27FC236}">
                <a16:creationId xmlns:a16="http://schemas.microsoft.com/office/drawing/2014/main" id="{7FBB2A05-76F1-6BAA-7713-0F9DBEBC11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018163" y="1832723"/>
            <a:ext cx="263347" cy="263347"/>
          </a:xfrm>
          <a:prstGeom prst="rect">
            <a:avLst/>
          </a:prstGeom>
        </p:spPr>
      </p:pic>
      <p:sp>
        <p:nvSpPr>
          <p:cNvPr id="369" name="Text 55">
            <a:extLst>
              <a:ext uri="{FF2B5EF4-FFF2-40B4-BE49-F238E27FC236}">
                <a16:creationId xmlns:a16="http://schemas.microsoft.com/office/drawing/2014/main" id="{F3FB560F-E236-71DA-26FD-20C04BE02A06}"/>
              </a:ext>
            </a:extLst>
          </p:cNvPr>
          <p:cNvSpPr/>
          <p:nvPr/>
        </p:nvSpPr>
        <p:spPr>
          <a:xfrm>
            <a:off x="13391238" y="1635213"/>
            <a:ext cx="12702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2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</a:t>
            </a:r>
            <a:endParaRPr lang="en-US" sz="1200" dirty="0"/>
          </a:p>
        </p:txBody>
      </p:sp>
      <p:sp>
        <p:nvSpPr>
          <p:cNvPr id="370" name="Shape 56">
            <a:extLst>
              <a:ext uri="{FF2B5EF4-FFF2-40B4-BE49-F238E27FC236}">
                <a16:creationId xmlns:a16="http://schemas.microsoft.com/office/drawing/2014/main" id="{B3EB3B24-8A1B-0C83-31D4-B0BB111D28BE}"/>
              </a:ext>
            </a:extLst>
          </p:cNvPr>
          <p:cNvSpPr/>
          <p:nvPr/>
        </p:nvSpPr>
        <p:spPr>
          <a:xfrm>
            <a:off x="12871859" y="2293581"/>
            <a:ext cx="1899359" cy="3456432"/>
          </a:xfrm>
          <a:prstGeom prst="roundRect">
            <a:avLst>
              <a:gd name="adj" fmla="val 2889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71" name="Text 57">
            <a:extLst>
              <a:ext uri="{FF2B5EF4-FFF2-40B4-BE49-F238E27FC236}">
                <a16:creationId xmlns:a16="http://schemas.microsoft.com/office/drawing/2014/main" id="{C3B6646D-BAC9-F6E4-A972-358A376E622D}"/>
              </a:ext>
            </a:extLst>
          </p:cNvPr>
          <p:cNvSpPr/>
          <p:nvPr/>
        </p:nvSpPr>
        <p:spPr>
          <a:xfrm>
            <a:off x="13009019" y="2421597"/>
            <a:ext cx="1625039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 incidents, complaints, corrective actions and significant personnel or subcontractor changes.</a:t>
            </a:r>
            <a:endParaRPr lang="en-US" sz="930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●"/>
            </a:pPr>
            <a:r>
              <a:rPr lang="en-US" sz="93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ongoing compliance with agreed controls.</a:t>
            </a:r>
            <a:endParaRPr lang="en-US" sz="930" dirty="0"/>
          </a:p>
        </p:txBody>
      </p:sp>
      <p:sp>
        <p:nvSpPr>
          <p:cNvPr id="372" name="Shape 58">
            <a:extLst>
              <a:ext uri="{FF2B5EF4-FFF2-40B4-BE49-F238E27FC236}">
                <a16:creationId xmlns:a16="http://schemas.microsoft.com/office/drawing/2014/main" id="{61002CCA-570C-DDC6-75A8-4E59FDCC51CC}"/>
              </a:ext>
            </a:extLst>
          </p:cNvPr>
          <p:cNvSpPr/>
          <p:nvPr/>
        </p:nvSpPr>
        <p:spPr>
          <a:xfrm>
            <a:off x="12871859" y="5750013"/>
            <a:ext cx="1899359" cy="502920"/>
          </a:xfrm>
          <a:prstGeom prst="roundRect">
            <a:avLst>
              <a:gd name="adj" fmla="val 10909"/>
            </a:avLst>
          </a:prstGeom>
          <a:solidFill>
            <a:srgbClr val="EAF3FC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73" name="Text 59">
            <a:extLst>
              <a:ext uri="{FF2B5EF4-FFF2-40B4-BE49-F238E27FC236}">
                <a16:creationId xmlns:a16="http://schemas.microsoft.com/office/drawing/2014/main" id="{06351C01-B677-762F-DBB9-7A0C785B2BC8}"/>
              </a:ext>
            </a:extLst>
          </p:cNvPr>
          <p:cNvSpPr/>
          <p:nvPr/>
        </p:nvSpPr>
        <p:spPr>
          <a:xfrm>
            <a:off x="12999875" y="5750013"/>
            <a:ext cx="164332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900" i="1" dirty="0">
                <a:solidFill>
                  <a:srgbClr val="0632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Keeps controls working in practice.</a:t>
            </a:r>
            <a:endParaRPr lang="en-US" sz="900" dirty="0"/>
          </a:p>
        </p:txBody>
      </p:sp>
      <p:sp>
        <p:nvSpPr>
          <p:cNvPr id="374" name="Shape 60">
            <a:extLst>
              <a:ext uri="{FF2B5EF4-FFF2-40B4-BE49-F238E27FC236}">
                <a16:creationId xmlns:a16="http://schemas.microsoft.com/office/drawing/2014/main" id="{5F1AA45D-D4A1-BC81-D75E-8AC850C092AF}"/>
              </a:ext>
            </a:extLst>
          </p:cNvPr>
          <p:cNvSpPr/>
          <p:nvPr/>
        </p:nvSpPr>
        <p:spPr>
          <a:xfrm>
            <a:off x="4542904" y="6435813"/>
            <a:ext cx="10228314" cy="365760"/>
          </a:xfrm>
          <a:prstGeom prst="roundRect">
            <a:avLst>
              <a:gd name="adj" fmla="val 17500"/>
            </a:avLst>
          </a:prstGeom>
          <a:solidFill>
            <a:srgbClr val="06325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75" name="Image 16" descr="/home/claude/build/images/icons/shield_white.png">
            <a:extLst>
              <a:ext uri="{FF2B5EF4-FFF2-40B4-BE49-F238E27FC236}">
                <a16:creationId xmlns:a16="http://schemas.microsoft.com/office/drawing/2014/main" id="{052BE6E2-5A85-E9F3-149A-A0FC85EFEF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89208" y="6545541"/>
            <a:ext cx="146304" cy="146304"/>
          </a:xfrm>
          <a:prstGeom prst="rect">
            <a:avLst/>
          </a:prstGeom>
        </p:spPr>
      </p:pic>
      <p:sp>
        <p:nvSpPr>
          <p:cNvPr id="376" name="Text 61">
            <a:extLst>
              <a:ext uri="{FF2B5EF4-FFF2-40B4-BE49-F238E27FC236}">
                <a16:creationId xmlns:a16="http://schemas.microsoft.com/office/drawing/2014/main" id="{A10F2BB0-4CAE-C1AC-EF73-89C97E4D05CF}"/>
              </a:ext>
            </a:extLst>
          </p:cNvPr>
          <p:cNvSpPr/>
          <p:nvPr/>
        </p:nvSpPr>
        <p:spPr>
          <a:xfrm>
            <a:off x="4945240" y="6435813"/>
            <a:ext cx="971625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GOOD EVIDENCE LOOKS LIKE</a:t>
            </a:r>
            <a:endParaRPr lang="en-US" sz="1500" dirty="0"/>
          </a:p>
        </p:txBody>
      </p:sp>
      <p:sp>
        <p:nvSpPr>
          <p:cNvPr id="377" name="Shape 62">
            <a:extLst>
              <a:ext uri="{FF2B5EF4-FFF2-40B4-BE49-F238E27FC236}">
                <a16:creationId xmlns:a16="http://schemas.microsoft.com/office/drawing/2014/main" id="{7D0C9AB1-B050-26F1-39FB-F31ED841C97B}"/>
              </a:ext>
            </a:extLst>
          </p:cNvPr>
          <p:cNvSpPr/>
          <p:nvPr/>
        </p:nvSpPr>
        <p:spPr>
          <a:xfrm>
            <a:off x="4542904" y="6801573"/>
            <a:ext cx="5999828" cy="3055925"/>
          </a:xfrm>
          <a:prstGeom prst="roundRect">
            <a:avLst>
              <a:gd name="adj" fmla="val 1795"/>
            </a:avLst>
          </a:prstGeom>
          <a:solidFill>
            <a:srgbClr val="F0FDF4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78" name="Text 63">
            <a:extLst>
              <a:ext uri="{FF2B5EF4-FFF2-40B4-BE49-F238E27FC236}">
                <a16:creationId xmlns:a16="http://schemas.microsoft.com/office/drawing/2014/main" id="{9079930C-DB9D-8B29-4BA6-09206A154CD9}"/>
              </a:ext>
            </a:extLst>
          </p:cNvPr>
          <p:cNvSpPr/>
          <p:nvPr/>
        </p:nvSpPr>
        <p:spPr>
          <a:xfrm>
            <a:off x="4707496" y="6893013"/>
            <a:ext cx="56706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Examples of evidence that may be requested</a:t>
            </a:r>
            <a:endParaRPr lang="en-US" sz="1050" dirty="0"/>
          </a:p>
        </p:txBody>
      </p:sp>
      <p:sp>
        <p:nvSpPr>
          <p:cNvPr id="379" name="Text 64">
            <a:extLst>
              <a:ext uri="{FF2B5EF4-FFF2-40B4-BE49-F238E27FC236}">
                <a16:creationId xmlns:a16="http://schemas.microsoft.com/office/drawing/2014/main" id="{D6DE0C8F-E07C-AA36-5912-6A0338B80E28}"/>
              </a:ext>
            </a:extLst>
          </p:cNvPr>
          <p:cNvSpPr/>
          <p:nvPr/>
        </p:nvSpPr>
        <p:spPr>
          <a:xfrm>
            <a:off x="4707496" y="7167333"/>
            <a:ext cx="56706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2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evidence that systems and controls exist and are operating effectively. Avoid collecting unnecessary personal information.</a:t>
            </a:r>
            <a:endParaRPr lang="en-US" sz="920" dirty="0"/>
          </a:p>
        </p:txBody>
      </p:sp>
      <p:pic>
        <p:nvPicPr>
          <p:cNvPr id="380" name="Image 17" descr="/home/claude/build/images/icons/check_green.png">
            <a:extLst>
              <a:ext uri="{FF2B5EF4-FFF2-40B4-BE49-F238E27FC236}">
                <a16:creationId xmlns:a16="http://schemas.microsoft.com/office/drawing/2014/main" id="{279AC304-8B70-CB2E-6A3B-7BB418E747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7496" y="7670253"/>
            <a:ext cx="128016" cy="128016"/>
          </a:xfrm>
          <a:prstGeom prst="rect">
            <a:avLst/>
          </a:prstGeom>
        </p:spPr>
      </p:pic>
      <p:sp>
        <p:nvSpPr>
          <p:cNvPr id="381" name="Text 65">
            <a:extLst>
              <a:ext uri="{FF2B5EF4-FFF2-40B4-BE49-F238E27FC236}">
                <a16:creationId xmlns:a16="http://schemas.microsoft.com/office/drawing/2014/main" id="{4D50D04F-3EB0-C04E-93EF-A0F640472402}"/>
              </a:ext>
            </a:extLst>
          </p:cNvPr>
          <p:cNvSpPr/>
          <p:nvPr/>
        </p:nvSpPr>
        <p:spPr>
          <a:xfrm>
            <a:off x="4890376" y="7642821"/>
            <a:ext cx="258843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Statement of compliance.</a:t>
            </a:r>
            <a:endParaRPr lang="en-US" sz="960" dirty="0"/>
          </a:p>
        </p:txBody>
      </p:sp>
      <p:pic>
        <p:nvPicPr>
          <p:cNvPr id="382" name="Image 18" descr="/home/claude/build/images/icons/check_green.png">
            <a:extLst>
              <a:ext uri="{FF2B5EF4-FFF2-40B4-BE49-F238E27FC236}">
                <a16:creationId xmlns:a16="http://schemas.microsoft.com/office/drawing/2014/main" id="{14241DA0-4C6E-057B-B8A1-2DD9CAE437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826" y="7670253"/>
            <a:ext cx="128016" cy="128016"/>
          </a:xfrm>
          <a:prstGeom prst="rect">
            <a:avLst/>
          </a:prstGeom>
        </p:spPr>
      </p:pic>
      <p:sp>
        <p:nvSpPr>
          <p:cNvPr id="383" name="Text 66">
            <a:extLst>
              <a:ext uri="{FF2B5EF4-FFF2-40B4-BE49-F238E27FC236}">
                <a16:creationId xmlns:a16="http://schemas.microsoft.com/office/drawing/2014/main" id="{E0967E60-78D7-19A3-71F4-3BDECA1F74A4}"/>
              </a:ext>
            </a:extLst>
          </p:cNvPr>
          <p:cNvSpPr/>
          <p:nvPr/>
        </p:nvSpPr>
        <p:spPr>
          <a:xfrm>
            <a:off x="7789706" y="7642821"/>
            <a:ext cx="258843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 safety policy.</a:t>
            </a:r>
            <a:endParaRPr lang="en-US" sz="960" dirty="0"/>
          </a:p>
        </p:txBody>
      </p:sp>
      <p:pic>
        <p:nvPicPr>
          <p:cNvPr id="384" name="Image 19" descr="/home/claude/build/images/icons/check_green.png">
            <a:extLst>
              <a:ext uri="{FF2B5EF4-FFF2-40B4-BE49-F238E27FC236}">
                <a16:creationId xmlns:a16="http://schemas.microsoft.com/office/drawing/2014/main" id="{566FCA8D-EECC-78DB-F188-F58267EADF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7496" y="8072589"/>
            <a:ext cx="128016" cy="128016"/>
          </a:xfrm>
          <a:prstGeom prst="rect">
            <a:avLst/>
          </a:prstGeom>
        </p:spPr>
      </p:pic>
      <p:sp>
        <p:nvSpPr>
          <p:cNvPr id="385" name="Text 67">
            <a:extLst>
              <a:ext uri="{FF2B5EF4-FFF2-40B4-BE49-F238E27FC236}">
                <a16:creationId xmlns:a16="http://schemas.microsoft.com/office/drawing/2014/main" id="{F279AD57-5207-2F38-3F78-28DD87298FE0}"/>
              </a:ext>
            </a:extLst>
          </p:cNvPr>
          <p:cNvSpPr/>
          <p:nvPr/>
        </p:nvSpPr>
        <p:spPr>
          <a:xfrm>
            <a:off x="4890376" y="8045157"/>
            <a:ext cx="258843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management arrangements.</a:t>
            </a:r>
            <a:endParaRPr lang="en-US" sz="960" dirty="0"/>
          </a:p>
        </p:txBody>
      </p:sp>
      <p:pic>
        <p:nvPicPr>
          <p:cNvPr id="386" name="Image 20" descr="/home/claude/build/images/icons/check_green.png">
            <a:extLst>
              <a:ext uri="{FF2B5EF4-FFF2-40B4-BE49-F238E27FC236}">
                <a16:creationId xmlns:a16="http://schemas.microsoft.com/office/drawing/2014/main" id="{8640C921-0C87-EAF4-4BA3-DF9773B409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826" y="8072589"/>
            <a:ext cx="128016" cy="128016"/>
          </a:xfrm>
          <a:prstGeom prst="rect">
            <a:avLst/>
          </a:prstGeom>
        </p:spPr>
      </p:pic>
      <p:sp>
        <p:nvSpPr>
          <p:cNvPr id="387" name="Text 68">
            <a:extLst>
              <a:ext uri="{FF2B5EF4-FFF2-40B4-BE49-F238E27FC236}">
                <a16:creationId xmlns:a16="http://schemas.microsoft.com/office/drawing/2014/main" id="{FF40285B-A139-8D9A-2599-46495156954A}"/>
              </a:ext>
            </a:extLst>
          </p:cNvPr>
          <p:cNvSpPr/>
          <p:nvPr/>
        </p:nvSpPr>
        <p:spPr>
          <a:xfrm>
            <a:off x="7789706" y="8045157"/>
            <a:ext cx="258843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and awareness programs.</a:t>
            </a:r>
            <a:endParaRPr lang="en-US" sz="960" dirty="0"/>
          </a:p>
        </p:txBody>
      </p:sp>
      <p:pic>
        <p:nvPicPr>
          <p:cNvPr id="388" name="Image 21" descr="/home/claude/build/images/icons/check_green.png">
            <a:extLst>
              <a:ext uri="{FF2B5EF4-FFF2-40B4-BE49-F238E27FC236}">
                <a16:creationId xmlns:a16="http://schemas.microsoft.com/office/drawing/2014/main" id="{03E8653F-4499-6DD0-9FF1-2BEFA9590C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7496" y="8474925"/>
            <a:ext cx="128016" cy="128016"/>
          </a:xfrm>
          <a:prstGeom prst="rect">
            <a:avLst/>
          </a:prstGeom>
        </p:spPr>
      </p:pic>
      <p:sp>
        <p:nvSpPr>
          <p:cNvPr id="389" name="Text 69">
            <a:extLst>
              <a:ext uri="{FF2B5EF4-FFF2-40B4-BE49-F238E27FC236}">
                <a16:creationId xmlns:a16="http://schemas.microsoft.com/office/drawing/2014/main" id="{70729353-773C-C925-0B50-1C47A413F6BB}"/>
              </a:ext>
            </a:extLst>
          </p:cNvPr>
          <p:cNvSpPr/>
          <p:nvPr/>
        </p:nvSpPr>
        <p:spPr>
          <a:xfrm>
            <a:off x="4890376" y="8447493"/>
            <a:ext cx="258843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 management processes.</a:t>
            </a:r>
            <a:endParaRPr lang="en-US" sz="960" dirty="0"/>
          </a:p>
        </p:txBody>
      </p:sp>
      <p:pic>
        <p:nvPicPr>
          <p:cNvPr id="390" name="Image 22" descr="/home/claude/build/images/icons/check_green.png">
            <a:extLst>
              <a:ext uri="{FF2B5EF4-FFF2-40B4-BE49-F238E27FC236}">
                <a16:creationId xmlns:a16="http://schemas.microsoft.com/office/drawing/2014/main" id="{50C80793-3B08-61BC-E94F-E17CD5A7A0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826" y="8474925"/>
            <a:ext cx="128016" cy="128016"/>
          </a:xfrm>
          <a:prstGeom prst="rect">
            <a:avLst/>
          </a:prstGeom>
        </p:spPr>
      </p:pic>
      <p:sp>
        <p:nvSpPr>
          <p:cNvPr id="391" name="Text 70">
            <a:extLst>
              <a:ext uri="{FF2B5EF4-FFF2-40B4-BE49-F238E27FC236}">
                <a16:creationId xmlns:a16="http://schemas.microsoft.com/office/drawing/2014/main" id="{DAB195D1-B851-C07C-94EB-910D4CBB396C}"/>
              </a:ext>
            </a:extLst>
          </p:cNvPr>
          <p:cNvSpPr/>
          <p:nvPr/>
        </p:nvSpPr>
        <p:spPr>
          <a:xfrm>
            <a:off x="7789706" y="8447493"/>
            <a:ext cx="258843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Information handling arrangements.</a:t>
            </a:r>
            <a:endParaRPr lang="en-US" sz="960" dirty="0"/>
          </a:p>
        </p:txBody>
      </p:sp>
      <p:pic>
        <p:nvPicPr>
          <p:cNvPr id="392" name="Image 23" descr="/home/claude/build/images/icons/check_green.png">
            <a:extLst>
              <a:ext uri="{FF2B5EF4-FFF2-40B4-BE49-F238E27FC236}">
                <a16:creationId xmlns:a16="http://schemas.microsoft.com/office/drawing/2014/main" id="{CCFACACD-07C8-77D7-1744-8DD8A285BA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7496" y="8877261"/>
            <a:ext cx="128016" cy="128016"/>
          </a:xfrm>
          <a:prstGeom prst="rect">
            <a:avLst/>
          </a:prstGeom>
        </p:spPr>
      </p:pic>
      <p:sp>
        <p:nvSpPr>
          <p:cNvPr id="393" name="Text 71">
            <a:extLst>
              <a:ext uri="{FF2B5EF4-FFF2-40B4-BE49-F238E27FC236}">
                <a16:creationId xmlns:a16="http://schemas.microsoft.com/office/drawing/2014/main" id="{0DE3008E-86F2-9771-C6A8-C361A0E3990A}"/>
              </a:ext>
            </a:extLst>
          </p:cNvPr>
          <p:cNvSpPr/>
          <p:nvPr/>
        </p:nvSpPr>
        <p:spPr>
          <a:xfrm>
            <a:off x="4890376" y="8849829"/>
            <a:ext cx="258843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subcontractors are subject to equivalent obligations.</a:t>
            </a:r>
            <a:endParaRPr lang="en-US" sz="960" dirty="0"/>
          </a:p>
        </p:txBody>
      </p:sp>
      <p:pic>
        <p:nvPicPr>
          <p:cNvPr id="394" name="Image 24" descr="/home/claude/build/images/icons/check_green.png">
            <a:extLst>
              <a:ext uri="{FF2B5EF4-FFF2-40B4-BE49-F238E27FC236}">
                <a16:creationId xmlns:a16="http://schemas.microsoft.com/office/drawing/2014/main" id="{CBDC2193-1F78-1EE9-CBA8-C741C6B475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826" y="8877261"/>
            <a:ext cx="128016" cy="128016"/>
          </a:xfrm>
          <a:prstGeom prst="rect">
            <a:avLst/>
          </a:prstGeom>
        </p:spPr>
      </p:pic>
      <p:sp>
        <p:nvSpPr>
          <p:cNvPr id="395" name="Text 72">
            <a:extLst>
              <a:ext uri="{FF2B5EF4-FFF2-40B4-BE49-F238E27FC236}">
                <a16:creationId xmlns:a16="http://schemas.microsoft.com/office/drawing/2014/main" id="{A281A547-0C26-D2E9-4734-131150CCBB73}"/>
              </a:ext>
            </a:extLst>
          </p:cNvPr>
          <p:cNvSpPr/>
          <p:nvPr/>
        </p:nvSpPr>
        <p:spPr>
          <a:xfrm>
            <a:off x="7789706" y="8849829"/>
            <a:ext cx="258843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Card </a:t>
            </a: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(Working with Children Check) confirmation, where applicable.</a:t>
            </a:r>
            <a:endParaRPr lang="en-US" sz="960" dirty="0"/>
          </a:p>
        </p:txBody>
      </p:sp>
      <p:sp>
        <p:nvSpPr>
          <p:cNvPr id="396" name="Shape 73">
            <a:extLst>
              <a:ext uri="{FF2B5EF4-FFF2-40B4-BE49-F238E27FC236}">
                <a16:creationId xmlns:a16="http://schemas.microsoft.com/office/drawing/2014/main" id="{D52D4EF4-B493-2C3B-7F3D-8B729E64E3E9}"/>
              </a:ext>
            </a:extLst>
          </p:cNvPr>
          <p:cNvSpPr/>
          <p:nvPr/>
        </p:nvSpPr>
        <p:spPr>
          <a:xfrm>
            <a:off x="10771332" y="6801573"/>
            <a:ext cx="3999886" cy="3055925"/>
          </a:xfrm>
          <a:prstGeom prst="roundRect">
            <a:avLst>
              <a:gd name="adj" fmla="val 1795"/>
            </a:avLst>
          </a:prstGeom>
          <a:solidFill>
            <a:srgbClr val="FEF2F2"/>
          </a:solidFill>
          <a:ln/>
          <a:effectLst>
            <a:outerShdw blurRad="88900" dist="25400" dir="5400000" algn="bl" rotWithShape="0">
              <a:srgbClr val="1B2A41">
                <a:alpha val="12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97" name="Text 74">
            <a:extLst>
              <a:ext uri="{FF2B5EF4-FFF2-40B4-BE49-F238E27FC236}">
                <a16:creationId xmlns:a16="http://schemas.microsoft.com/office/drawing/2014/main" id="{9D7EF87C-C17D-71C9-3739-A25C993CB8C6}"/>
              </a:ext>
            </a:extLst>
          </p:cNvPr>
          <p:cNvSpPr/>
          <p:nvPr/>
        </p:nvSpPr>
        <p:spPr>
          <a:xfrm>
            <a:off x="10935924" y="6893013"/>
            <a:ext cx="367070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F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Generally not required</a:t>
            </a:r>
            <a:endParaRPr lang="en-US" sz="1050" dirty="0"/>
          </a:p>
        </p:txBody>
      </p:sp>
      <p:pic>
        <p:nvPicPr>
          <p:cNvPr id="398" name="Image 25" descr="/home/claude/build/images/icons/cross_red.png">
            <a:extLst>
              <a:ext uri="{FF2B5EF4-FFF2-40B4-BE49-F238E27FC236}">
                <a16:creationId xmlns:a16="http://schemas.microsoft.com/office/drawing/2014/main" id="{5F629BF7-7CB3-F115-1A86-62D6AD19E4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35924" y="7670253"/>
            <a:ext cx="118872" cy="118872"/>
          </a:xfrm>
          <a:prstGeom prst="rect">
            <a:avLst/>
          </a:prstGeom>
        </p:spPr>
      </p:pic>
      <p:sp>
        <p:nvSpPr>
          <p:cNvPr id="399" name="Text 75">
            <a:extLst>
              <a:ext uri="{FF2B5EF4-FFF2-40B4-BE49-F238E27FC236}">
                <a16:creationId xmlns:a16="http://schemas.microsoft.com/office/drawing/2014/main" id="{B6342BB7-5AB2-0663-10A2-1B35832A1DEC}"/>
              </a:ext>
            </a:extLst>
          </p:cNvPr>
          <p:cNvSpPr/>
          <p:nvPr/>
        </p:nvSpPr>
        <p:spPr>
          <a:xfrm>
            <a:off x="11137092" y="7642821"/>
            <a:ext cx="346953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history information.</a:t>
            </a:r>
            <a:endParaRPr lang="en-US" sz="960" dirty="0"/>
          </a:p>
        </p:txBody>
      </p:sp>
      <p:pic>
        <p:nvPicPr>
          <p:cNvPr id="400" name="Image 26" descr="/home/claude/build/images/icons/cross_red.png">
            <a:extLst>
              <a:ext uri="{FF2B5EF4-FFF2-40B4-BE49-F238E27FC236}">
                <a16:creationId xmlns:a16="http://schemas.microsoft.com/office/drawing/2014/main" id="{94B44F8D-209C-D9F1-443B-DA39E8DCD2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35924" y="8036013"/>
            <a:ext cx="118872" cy="118872"/>
          </a:xfrm>
          <a:prstGeom prst="rect">
            <a:avLst/>
          </a:prstGeom>
        </p:spPr>
      </p:pic>
      <p:sp>
        <p:nvSpPr>
          <p:cNvPr id="401" name="Text 76">
            <a:extLst>
              <a:ext uri="{FF2B5EF4-FFF2-40B4-BE49-F238E27FC236}">
                <a16:creationId xmlns:a16="http://schemas.microsoft.com/office/drawing/2014/main" id="{7BE38062-9BCE-F04B-39D6-E0480A01696F}"/>
              </a:ext>
            </a:extLst>
          </p:cNvPr>
          <p:cNvSpPr/>
          <p:nvPr/>
        </p:nvSpPr>
        <p:spPr>
          <a:xfrm>
            <a:off x="11137092" y="8008581"/>
            <a:ext cx="346953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employee information.</a:t>
            </a:r>
            <a:endParaRPr lang="en-US" sz="960" dirty="0"/>
          </a:p>
        </p:txBody>
      </p:sp>
      <p:pic>
        <p:nvPicPr>
          <p:cNvPr id="402" name="Image 27" descr="/home/claude/build/images/icons/cross_red.png">
            <a:extLst>
              <a:ext uri="{FF2B5EF4-FFF2-40B4-BE49-F238E27FC236}">
                <a16:creationId xmlns:a16="http://schemas.microsoft.com/office/drawing/2014/main" id="{1D6C96B8-710F-CFBB-F11B-D9D2145ABA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35924" y="8401773"/>
            <a:ext cx="118872" cy="118872"/>
          </a:xfrm>
          <a:prstGeom prst="rect">
            <a:avLst/>
          </a:prstGeom>
        </p:spPr>
      </p:pic>
      <p:sp>
        <p:nvSpPr>
          <p:cNvPr id="403" name="Text 77">
            <a:extLst>
              <a:ext uri="{FF2B5EF4-FFF2-40B4-BE49-F238E27FC236}">
                <a16:creationId xmlns:a16="http://schemas.microsoft.com/office/drawing/2014/main" id="{73CF8279-F91C-E007-F66B-7338C76D2335}"/>
              </a:ext>
            </a:extLst>
          </p:cNvPr>
          <p:cNvSpPr/>
          <p:nvPr/>
        </p:nvSpPr>
        <p:spPr>
          <a:xfrm>
            <a:off x="11137092" y="8374341"/>
            <a:ext cx="346953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Names of children or families.</a:t>
            </a:r>
            <a:endParaRPr lang="en-US" sz="960" dirty="0"/>
          </a:p>
        </p:txBody>
      </p:sp>
      <p:pic>
        <p:nvPicPr>
          <p:cNvPr id="404" name="Image 28" descr="/home/claude/build/images/icons/cross_red.png">
            <a:extLst>
              <a:ext uri="{FF2B5EF4-FFF2-40B4-BE49-F238E27FC236}">
                <a16:creationId xmlns:a16="http://schemas.microsoft.com/office/drawing/2014/main" id="{60A1C2CB-8E1C-128C-016C-CAF0FCA501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35924" y="8767533"/>
            <a:ext cx="118872" cy="118872"/>
          </a:xfrm>
          <a:prstGeom prst="rect">
            <a:avLst/>
          </a:prstGeom>
        </p:spPr>
      </p:pic>
      <p:sp>
        <p:nvSpPr>
          <p:cNvPr id="405" name="Text 78">
            <a:extLst>
              <a:ext uri="{FF2B5EF4-FFF2-40B4-BE49-F238E27FC236}">
                <a16:creationId xmlns:a16="http://schemas.microsoft.com/office/drawing/2014/main" id="{12D637F2-D81E-4D06-EB81-5D90CB27F0F0}"/>
              </a:ext>
            </a:extLst>
          </p:cNvPr>
          <p:cNvSpPr/>
          <p:nvPr/>
        </p:nvSpPr>
        <p:spPr>
          <a:xfrm>
            <a:off x="11137092" y="8740101"/>
            <a:ext cx="346953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6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 files.</a:t>
            </a:r>
            <a:endParaRPr lang="en-US" sz="960" dirty="0"/>
          </a:p>
        </p:txBody>
      </p:sp>
    </p:spTree>
    <p:extLst>
      <p:ext uri="{BB962C8B-B14F-4D97-AF65-F5344CB8AC3E}">
        <p14:creationId xmlns:p14="http://schemas.microsoft.com/office/powerpoint/2010/main" val="1339165602"/>
      </p:ext>
    </p:extLst>
  </p:cSld>
  <p:clrMapOvr>
    <a:masterClrMapping/>
  </p:clrMapOvr>
</p:sld>
</file>

<file path=ppt/theme/theme1.xml><?xml version="1.0" encoding="utf-8"?>
<a:theme xmlns:a="http://schemas.openxmlformats.org/drawingml/2006/main" name="Procurement DfQ">
  <a:themeElements>
    <a:clrScheme name="Custom 10">
      <a:dk1>
        <a:srgbClr val="000000"/>
      </a:dk1>
      <a:lt1>
        <a:srgbClr val="FFFFFF"/>
      </a:lt1>
      <a:dk2>
        <a:srgbClr val="005EB8"/>
      </a:dk2>
      <a:lt2>
        <a:srgbClr val="F2F2F2"/>
      </a:lt2>
      <a:accent1>
        <a:srgbClr val="81CFEB"/>
      </a:accent1>
      <a:accent2>
        <a:srgbClr val="009DD6"/>
      </a:accent2>
      <a:accent3>
        <a:srgbClr val="005EB8"/>
      </a:accent3>
      <a:accent4>
        <a:srgbClr val="009DD6"/>
      </a:accent4>
      <a:accent5>
        <a:srgbClr val="81CFEB"/>
      </a:accent5>
      <a:accent6>
        <a:srgbClr val="06325E"/>
      </a:accent6>
      <a:hlink>
        <a:srgbClr val="009DD6"/>
      </a:hlink>
      <a:folHlink>
        <a:srgbClr val="06325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vert="horz" wrap="square" lIns="0" tIns="0" rIns="0" bIns="0" rtlCol="0" anchor="ctr">
        <a:spAutoFit/>
      </a:bodyPr>
      <a:lstStyle>
        <a:defPPr marL="176051" algn="l">
          <a:tabLst>
            <a:tab pos="2253736" algn="l"/>
            <a:tab pos="2768612" algn="l"/>
          </a:tabLst>
          <a:defRPr sz="3295" b="0" spc="0" baseline="0" dirty="0" err="1" smtClean="0">
            <a:solidFill>
              <a:schemeClr val="tx1"/>
            </a:solidFill>
            <a:latin typeface="Arial Nova" panose="020B0504020202020204" pitchFamily="34" charset="0"/>
            <a:cs typeface="Arial Narrow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ocurement DfQ" id="{F85D46EC-BA28-45A8-B182-BD9026C6B287}" vid="{9C90CF97-1C2F-4890-879A-B4C83A80D6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ed88524c-ce63-4fc0-909c-78a97d908f20">Rob Law - provided Director approval</Comments>
    <DocType xmlns="ed88524c-ce63-4fc0-909c-78a97d908f20">Guideline</DocType>
    <DocStatus xmlns="ed88524c-ce63-4fc0-909c-78a97d908f20">Final</DocStatus>
    <Category_x002f_Activity xmlns="ed88524c-ce63-4fc0-909c-78a97d908f20">Child Safety</Category_x002f_Activity>
    <TaxCatchAll xmlns="063edfa7-c326-4598-b433-21d71e254305" xsi:nil="true"/>
    <lcf76f155ced4ddcb4097134ff3c332f xmlns="ed88524c-ce63-4fc0-909c-78a97d908f2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6C9EA41C1D4CBAEF887CF80CC563" ma:contentTypeVersion="14" ma:contentTypeDescription="Create a new document." ma:contentTypeScope="" ma:versionID="ed868ff02bba29517b2a919c32dac9c3">
  <xsd:schema xmlns:xsd="http://www.w3.org/2001/XMLSchema" xmlns:xs="http://www.w3.org/2001/XMLSchema" xmlns:p="http://schemas.microsoft.com/office/2006/metadata/properties" xmlns:ns2="ed88524c-ce63-4fc0-909c-78a97d908f20" xmlns:ns3="063edfa7-c326-4598-b433-21d71e254305" targetNamespace="http://schemas.microsoft.com/office/2006/metadata/properties" ma:root="true" ma:fieldsID="012e1cd095cd562bd10027afc2881d24" ns2:_="" ns3:_="">
    <xsd:import namespace="ed88524c-ce63-4fc0-909c-78a97d908f20"/>
    <xsd:import namespace="063edfa7-c326-4598-b433-21d71e254305"/>
    <xsd:element name="properties">
      <xsd:complexType>
        <xsd:sequence>
          <xsd:element name="documentManagement">
            <xsd:complexType>
              <xsd:all>
                <xsd:element ref="ns2:DocType" minOccurs="0"/>
                <xsd:element ref="ns2:DocStatus" minOccurs="0"/>
                <xsd:element ref="ns2:Comments" minOccurs="0"/>
                <xsd:element ref="ns2:Category_x002f_Activity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88524c-ce63-4fc0-909c-78a97d908f20" elementFormDefault="qualified">
    <xsd:import namespace="http://schemas.microsoft.com/office/2006/documentManagement/types"/>
    <xsd:import namespace="http://schemas.microsoft.com/office/infopath/2007/PartnerControls"/>
    <xsd:element name="DocType" ma:index="8" nillable="true" ma:displayName="Doc Type" ma:format="Dropdown" ma:internalName="DocType">
      <xsd:simpleType>
        <xsd:restriction base="dms:Choice">
          <xsd:enumeration value="Category Strategy"/>
          <xsd:enumeration value="Approval Record"/>
          <xsd:enumeration value="Guideline"/>
          <xsd:enumeration value="Meeting Artefacts"/>
          <xsd:enumeration value="Minister Briefing Note"/>
          <xsd:enumeration value="Presentation"/>
          <xsd:enumeration value="Other"/>
          <xsd:enumeration value="Template"/>
          <xsd:enumeration value="File Note"/>
          <xsd:enumeration value="APP Submission"/>
          <xsd:enumeration value="Cabinet Submission"/>
          <xsd:enumeration value="Other Briefing Note"/>
          <xsd:enumeration value="Procedure"/>
          <xsd:enumeration value="Web Content Brief"/>
          <xsd:enumeration value="Reporting"/>
          <xsd:enumeration value="QGPC Submission"/>
        </xsd:restriction>
      </xsd:simpleType>
    </xsd:element>
    <xsd:element name="DocStatus" ma:index="9" nillable="true" ma:displayName="Doc Status" ma:format="Dropdown" ma:internalName="DocStatus">
      <xsd:simpleType>
        <xsd:restriction base="dms:Choice">
          <xsd:enumeration value="Final"/>
          <xsd:enumeration value="Final Draft"/>
          <xsd:enumeration value="Under Review"/>
          <xsd:enumeration value="Superseded Version"/>
          <xsd:enumeration value="To be deleted"/>
          <xsd:enumeration value="Working file"/>
          <xsd:enumeration value="Archived"/>
          <xsd:enumeration value="Pending Approval"/>
          <xsd:enumeration value="Live Tracker"/>
        </xsd:restriction>
      </xsd:simpleType>
    </xsd:element>
    <xsd:element name="Comments" ma:index="10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Category_x002f_Activity" ma:index="11" nillable="true" ma:displayName="Category / Activity" ma:format="Dropdown" ma:internalName="Category_x002f_Activity">
      <xsd:simpleType>
        <xsd:restriction base="dms:Choice">
          <xsd:enumeration value="Agency Procurement Planning"/>
          <xsd:enumeration value="2026 Meeting Schedule"/>
          <xsd:enumeration value="Admin/Directed Tasks"/>
          <xsd:enumeration value="Category Strategies"/>
          <xsd:enumeration value="Child Safety"/>
          <xsd:enumeration value="CUSA Base and Reporting"/>
          <xsd:enumeration value="Procurement Efficiency Program"/>
          <xsd:enumeration value="Tracker"/>
        </xsd:restriction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c13654-9e0b-40a7-be5f-9925f2f865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3edfa7-c326-4598-b433-21d71e254305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03c9620-8943-4cda-9bb0-62e727e02266}" ma:internalName="TaxCatchAll" ma:showField="CatchAllData" ma:web="063edfa7-c326-4598-b433-21d71e2543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42BA82-B335-4452-B3BA-FDA52A4CD5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6EBF90-ECFF-4644-B538-1EFA8323275A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dcmitype/"/>
    <ds:schemaRef ds:uri="ed88524c-ce63-4fc0-909c-78a97d908f20"/>
    <ds:schemaRef ds:uri="http://www.w3.org/XML/1998/namespace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4C80F39-46A6-4197-8FFE-C36377D192B3}"/>
</file>

<file path=docProps/app.xml><?xml version="1.0" encoding="utf-8"?>
<Properties xmlns="http://schemas.openxmlformats.org/officeDocument/2006/extended-properties" xmlns:vt="http://schemas.openxmlformats.org/officeDocument/2006/docPropsVTypes">
  <Template>Procurement DfQ</Template>
  <TotalTime>406</TotalTime>
  <Words>1102</Words>
  <Application>Microsoft Office PowerPoint</Application>
  <PresentationFormat>Custom</PresentationFormat>
  <Paragraphs>160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Procurement DfQ</vt:lpstr>
      <vt:lpstr>PowerPoint Presentation</vt:lpstr>
      <vt:lpstr>PowerPoint Presentation</vt:lpstr>
    </vt:vector>
  </TitlesOfParts>
  <Company>Department of Housing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design@chde.qld.gov.au</dc:creator>
  <cp:keywords>powerpoint; Corporate Communication; document template; Policy, Procurement,. CSO</cp:keywords>
  <cp:lastModifiedBy>Tamara White</cp:lastModifiedBy>
  <cp:revision>5</cp:revision>
  <dcterms:created xsi:type="dcterms:W3CDTF">2021-03-22T02:51:24Z</dcterms:created>
  <dcterms:modified xsi:type="dcterms:W3CDTF">2026-07-23T00:29:50Z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0x010100E45B6C9EA41C1D4CBAEF887CF80CC563</vt:lpwstr>
  </property>
  <property fmtid="{D5CDD505-2E9C-101B-9397-08002B2CF9AE}" pid="3" name="TaxKeyword">
    <vt:lpwstr>881;#document template|4e0987f0-dd71-4303-b7bc-1981d86d0ab7;#278;#powerpoint|1be6f17e-c43d-495a-9f35-44f49ddbfa1a;#1849;#Corporate Communication|8fc793aa-deb7-43cf-b51b-1547e4822986</vt:lpwstr>
  </property>
  <property fmtid="{D5CDD505-2E9C-101B-9397-08002B2CF9AE}" pid="4" name="MediaServiceImageTags">
    <vt:lpwstr/>
  </property>
  <property fmtid="{D5CDD505-2E9C-101B-9397-08002B2CF9AE}" pid="5" name="ReportOwner">
    <vt:lpwstr>50;#Jason Rayfield</vt:lpwstr>
  </property>
  <property fmtid="{D5CDD505-2E9C-101B-9397-08002B2CF9AE}" pid="6" name="Security">
    <vt:lpwstr>Unclassified</vt:lpwstr>
  </property>
  <property fmtid="{D5CDD505-2E9C-101B-9397-08002B2CF9AE}" pid="7" name="TaxCatchAll">
    <vt:lpwstr>881;#;#278;#;#1849;#</vt:lpwstr>
  </property>
  <property fmtid="{D5CDD505-2E9C-101B-9397-08002B2CF9AE}" pid="8" name="TaxKeywordTaxHTField">
    <vt:lpwstr>document template|4e0987f0-dd71-4303-b7bc-1981d86d0ab7;powerpoint|1be6f17e-c43d-495a-9f35-44f49ddbfa1a;Corporate Communication|8fc793aa-deb7-43cf-b51b-1547e4822986</vt:lpwstr>
  </property>
  <property fmtid="{D5CDD505-2E9C-101B-9397-08002B2CF9AE}" pid="9" name="Department">
    <vt:lpwstr>Housing</vt:lpwstr>
  </property>
  <property fmtid="{D5CDD505-2E9C-101B-9397-08002B2CF9AE}" pid="10" name="Review Date">
    <vt:filetime>2021-03-22T14:00:00Z</vt:filetime>
  </property>
  <property fmtid="{D5CDD505-2E9C-101B-9397-08002B2CF9AE}" pid="11" name="Document audit">
    <vt:bool>true</vt:bool>
  </property>
  <property fmtid="{D5CDD505-2E9C-101B-9397-08002B2CF9AE}" pid="12" name="RoutingRuleDescription">
    <vt:lpwstr>DoH PowerPoint Placemat template</vt:lpwstr>
  </property>
  <property fmtid="{D5CDD505-2E9C-101B-9397-08002B2CF9AE}" pid="13" name="ol_Department">
    <vt:lpwstr>Housing</vt:lpwstr>
  </property>
  <property fmtid="{D5CDD505-2E9C-101B-9397-08002B2CF9AE}" pid="14" name="Template size">
    <vt:lpwstr>A4</vt:lpwstr>
  </property>
  <property fmtid="{D5CDD505-2E9C-101B-9397-08002B2CF9AE}" pid="15" name="Template orientation">
    <vt:lpwstr>Portrait</vt:lpwstr>
  </property>
  <property fmtid="{D5CDD505-2E9C-101B-9397-08002B2CF9AE}" pid="16" name="Order">
    <vt:r8>178500</vt:r8>
  </property>
  <property fmtid="{D5CDD505-2E9C-101B-9397-08002B2CF9AE}" pid="17" name="ComplianceAssetId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</Properties>
</file>